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70" r:id="rId5"/>
    <p:sldId id="262" r:id="rId6"/>
    <p:sldId id="263" r:id="rId7"/>
    <p:sldId id="265" r:id="rId8"/>
    <p:sldId id="266" r:id="rId9"/>
    <p:sldId id="267" r:id="rId10"/>
    <p:sldId id="275" r:id="rId11"/>
    <p:sldId id="268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6B8B"/>
    <a:srgbClr val="DA7293"/>
    <a:srgbClr val="DDBECB"/>
    <a:srgbClr val="D2A7C3"/>
    <a:srgbClr val="FFDD45"/>
    <a:srgbClr val="F945D2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89" autoAdjust="0"/>
    <p:restoredTop sz="94694"/>
  </p:normalViewPr>
  <p:slideViewPr>
    <p:cSldViewPr>
      <p:cViewPr varScale="1">
        <p:scale>
          <a:sx n="83" d="100"/>
          <a:sy n="83" d="100"/>
        </p:scale>
        <p:origin x="10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522F5-8F8C-45C1-B680-322EEEB7AAB4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24A39-E670-4BC6-9844-6056B6E2F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48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4A39-E670-4BC6-9844-6056B6E2F18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522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24A39-E670-4BC6-9844-6056B6E2F1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508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4A39-E670-4BC6-9844-6056B6E2F18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942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4A39-E670-4BC6-9844-6056B6E2F18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784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4A39-E670-4BC6-9844-6056B6E2F18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899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4A39-E670-4BC6-9844-6056B6E2F18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852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4A39-E670-4BC6-9844-6056B6E2F18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86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4A39-E670-4BC6-9844-6056B6E2F18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4A39-E670-4BC6-9844-6056B6E2F18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98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4A39-E670-4BC6-9844-6056B6E2F18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6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4A39-E670-4BC6-9844-6056B6E2F18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2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4A39-E670-4BC6-9844-6056B6E2F18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64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4A39-E670-4BC6-9844-6056B6E2F18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643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4A39-E670-4BC6-9844-6056B6E2F18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13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D3B1CD-FD8F-4BF4-BB27-B9C5DA9C3216}" type="datetimeFigureOut">
              <a:rPr lang="en-GB" smtClean="0"/>
              <a:pPr/>
              <a:t>16/01/2020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D3B1CD-FD8F-4BF4-BB27-B9C5DA9C3216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F0A0-0DC1-4367-8944-EE8D3A82A0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D3B1CD-FD8F-4BF4-BB27-B9C5DA9C3216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F0A0-0DC1-4367-8944-EE8D3A82A0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F0A0-0DC1-4367-8944-EE8D3A82A0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AEFAE-7D09-4F84-A5B2-C55B08BFB8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F0A0-0DC1-4367-8944-EE8D3A82A0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D3B1CD-FD8F-4BF4-BB27-B9C5DA9C3216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F0A0-0DC1-4367-8944-EE8D3A82A0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D3B1CD-FD8F-4BF4-BB27-B9C5DA9C3216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F0A0-0DC1-4367-8944-EE8D3A82A0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D3B1CD-FD8F-4BF4-BB27-B9C5DA9C3216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F0A0-0DC1-4367-8944-EE8D3A82A0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D3B1CD-FD8F-4BF4-BB27-B9C5DA9C3216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F0A0-0DC1-4367-8944-EE8D3A82A0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D3B1CD-FD8F-4BF4-BB27-B9C5DA9C3216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F0A0-0DC1-4367-8944-EE8D3A82A0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D3B1CD-FD8F-4BF4-BB27-B9C5DA9C3216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F0A0-0DC1-4367-8944-EE8D3A82A0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CD18715-206C-47E0-A246-F6F06A41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5F0A0-0DC1-4367-8944-EE8D3A82A0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D74597-9FED-4215-93B1-E3FB73D0A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660066"/>
                </a:solidFill>
                <a:latin typeface="Arial MT Bd"/>
                <a:cs typeface="Arial MT Bd"/>
              </a:rPr>
              <a:t>Welcome to</a:t>
            </a:r>
            <a:endParaRPr lang="en-GB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437112"/>
            <a:ext cx="1563161" cy="1941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4365104"/>
            <a:ext cx="1944623" cy="1719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4581128"/>
            <a:ext cx="1998834" cy="1541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5" y="4365104"/>
            <a:ext cx="1800823" cy="1759425"/>
          </a:xfrm>
          <a:prstGeom prst="rect">
            <a:avLst/>
          </a:prstGeom>
        </p:spPr>
      </p:pic>
      <p:pic>
        <p:nvPicPr>
          <p:cNvPr id="3" name="Picture 2" descr="Jigsaw Logo rgb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86657"/>
            <a:ext cx="4437322" cy="2573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0FCAF0-4996-044F-B43F-EA8240E03F28}"/>
              </a:ext>
            </a:extLst>
          </p:cNvPr>
          <p:cNvSpPr txBox="1"/>
          <p:nvPr/>
        </p:nvSpPr>
        <p:spPr>
          <a:xfrm>
            <a:off x="2339752" y="6543677"/>
            <a:ext cx="44373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© Jigsaw PSHE Ltd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40466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6233C7F-DC42-4569-BCE3-FA92B79A7616}"/>
              </a:ext>
            </a:extLst>
          </p:cNvPr>
          <p:cNvSpPr/>
          <p:nvPr/>
        </p:nvSpPr>
        <p:spPr>
          <a:xfrm>
            <a:off x="4211960" y="846426"/>
            <a:ext cx="3923998" cy="2499657"/>
          </a:xfrm>
          <a:prstGeom prst="wedgeEllipseCallout">
            <a:avLst>
              <a:gd name="adj1" fmla="val -54285"/>
              <a:gd name="adj2" fmla="val 93778"/>
            </a:avLst>
          </a:prstGeom>
          <a:solidFill>
            <a:srgbClr val="DDBE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chemeClr val="tx1"/>
                </a:solidFill>
                <a:latin typeface="Calibri"/>
              </a:rPr>
              <a:t>Don’t forget about me! I’m Jigsaw Jerrie Cat and I’ll help teach you mindfulness.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FF854E-EA89-4D45-B5A6-32165C218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7" y="3140968"/>
            <a:ext cx="4908301" cy="3312368"/>
          </a:xfrm>
          <a:prstGeom prst="rect">
            <a:avLst/>
          </a:prstGeom>
          <a:effectLst>
            <a:glow rad="50800">
              <a:schemeClr val="tx1">
                <a:lumMod val="75000"/>
                <a:lumOff val="25000"/>
                <a:alpha val="2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5370D4-E07C-3C47-8F6D-47549B218EB7}"/>
              </a:ext>
            </a:extLst>
          </p:cNvPr>
          <p:cNvSpPr txBox="1"/>
          <p:nvPr/>
        </p:nvSpPr>
        <p:spPr>
          <a:xfrm>
            <a:off x="2339752" y="6543677"/>
            <a:ext cx="44373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© Jigsaw PSHE Ltd</a:t>
            </a:r>
          </a:p>
        </p:txBody>
      </p:sp>
    </p:spTree>
    <p:extLst>
      <p:ext uri="{BB962C8B-B14F-4D97-AF65-F5344CB8AC3E}">
        <p14:creationId xmlns:p14="http://schemas.microsoft.com/office/powerpoint/2010/main" val="360466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ino speech bubble 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320000" cy="282969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40466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63815"/>
            <a:ext cx="3877952" cy="3497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832B5E-E660-404C-B35D-4A954FCBEF68}"/>
              </a:ext>
            </a:extLst>
          </p:cNvPr>
          <p:cNvSpPr txBox="1"/>
          <p:nvPr/>
        </p:nvSpPr>
        <p:spPr>
          <a:xfrm>
            <a:off x="2339752" y="6543677"/>
            <a:ext cx="44373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© Jigsaw PSHE Ltd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ino speech bubble 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40768"/>
            <a:ext cx="4320000" cy="282969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40466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660066"/>
                </a:solidFill>
                <a:latin typeface="Arial MT Bd"/>
                <a:cs typeface="Arial MT Bd"/>
              </a:rPr>
              <a:t>What else?</a:t>
            </a:r>
            <a:endParaRPr lang="en-GB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692696"/>
            <a:ext cx="2349500" cy="173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5082A0-B781-4A89-959F-A8398022B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2447168"/>
            <a:ext cx="3805620" cy="3718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CBE88B-6533-F045-A354-D414449BD561}"/>
              </a:ext>
            </a:extLst>
          </p:cNvPr>
          <p:cNvSpPr txBox="1"/>
          <p:nvPr/>
        </p:nvSpPr>
        <p:spPr>
          <a:xfrm>
            <a:off x="2339752" y="6543677"/>
            <a:ext cx="44373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© Jigsaw PSHE Ltd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jigsawpshe.com/wp-content/uploads/2013/08/Jigsaw-Chime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7856" y="4836704"/>
            <a:ext cx="1400607" cy="140060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0608" y="2060848"/>
            <a:ext cx="4159864" cy="367895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40466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660066"/>
                </a:solidFill>
                <a:latin typeface="Arial MT Bd"/>
                <a:cs typeface="Arial MT Bd"/>
              </a:rPr>
              <a:t>Your lessons will have different parts</a:t>
            </a:r>
            <a:endParaRPr lang="en-GB" sz="32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75856" y="2060848"/>
            <a:ext cx="5410944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660066"/>
                </a:solidFill>
                <a:latin typeface="Arial Regular"/>
                <a:cs typeface="Arial Regular"/>
              </a:rPr>
              <a:t>The Jigsaw Charter</a:t>
            </a:r>
            <a:r>
              <a:rPr lang="en-GB" sz="2400" dirty="0">
                <a:solidFill>
                  <a:srgbClr val="660066"/>
                </a:solidFill>
                <a:latin typeface="Arial Regular"/>
                <a:cs typeface="Arial Regular"/>
              </a:rPr>
              <a:t> will help you feel safe and respected.</a:t>
            </a:r>
          </a:p>
          <a:p>
            <a:r>
              <a:rPr lang="en-GB" sz="2400" b="1" dirty="0">
                <a:solidFill>
                  <a:srgbClr val="660066"/>
                </a:solidFill>
                <a:latin typeface="Arial Regular"/>
                <a:cs typeface="Arial Regular"/>
              </a:rPr>
              <a:t>Connect Us </a:t>
            </a:r>
            <a:r>
              <a:rPr lang="en-GB" sz="2400" dirty="0">
                <a:solidFill>
                  <a:srgbClr val="660066"/>
                </a:solidFill>
                <a:latin typeface="Arial Regular"/>
                <a:cs typeface="Arial Regular"/>
              </a:rPr>
              <a:t>is when you will play some games.</a:t>
            </a:r>
          </a:p>
          <a:p>
            <a:r>
              <a:rPr lang="en-GB" sz="2400" b="1" dirty="0">
                <a:solidFill>
                  <a:srgbClr val="660066"/>
                </a:solidFill>
                <a:latin typeface="Arial Regular"/>
                <a:cs typeface="Arial Regular"/>
              </a:rPr>
              <a:t>Calm Me </a:t>
            </a:r>
            <a:r>
              <a:rPr lang="en-GB" sz="2400" dirty="0">
                <a:solidFill>
                  <a:srgbClr val="660066"/>
                </a:solidFill>
                <a:latin typeface="Arial Regular"/>
                <a:cs typeface="Arial Regular"/>
              </a:rPr>
              <a:t>time will help you relax and manage your feelings.</a:t>
            </a:r>
          </a:p>
          <a:p>
            <a:pPr>
              <a:buFont typeface="Arial" pitchFamily="34" charset="0"/>
              <a:buNone/>
            </a:pPr>
            <a:endParaRPr lang="en-GB" dirty="0"/>
          </a:p>
          <a:p>
            <a:pPr>
              <a:buFont typeface="Arial" pitchFamily="34" charset="0"/>
              <a:buNone/>
            </a:pPr>
            <a:endParaRPr lang="en-GB" dirty="0"/>
          </a:p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C4CA8C-6B84-2A4A-A0D6-287AF3242F64}"/>
              </a:ext>
            </a:extLst>
          </p:cNvPr>
          <p:cNvSpPr txBox="1"/>
          <p:nvPr/>
        </p:nvSpPr>
        <p:spPr>
          <a:xfrm>
            <a:off x="2339752" y="6543677"/>
            <a:ext cx="44373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© Jigsaw PSHE Ltd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0466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660066"/>
                </a:solidFill>
                <a:latin typeface="Arial MT Bd"/>
                <a:cs typeface="Arial MT Bd"/>
              </a:rPr>
              <a:t>Your lessons will have different parts!</a:t>
            </a:r>
            <a:endParaRPr lang="en-GB" sz="32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43808" y="2060848"/>
            <a:ext cx="5842992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660066"/>
                </a:solidFill>
                <a:latin typeface="Arial Regular"/>
                <a:cs typeface="Arial Regular"/>
              </a:rPr>
              <a:t>Open My Mind </a:t>
            </a:r>
            <a:r>
              <a:rPr lang="en-GB" sz="2400" dirty="0">
                <a:solidFill>
                  <a:srgbClr val="660066"/>
                </a:solidFill>
                <a:latin typeface="Arial Regular"/>
                <a:cs typeface="Arial Regular"/>
              </a:rPr>
              <a:t>will focus your thoughts on the lesson topic.</a:t>
            </a:r>
          </a:p>
          <a:p>
            <a:r>
              <a:rPr lang="en-GB" sz="2400" b="1" dirty="0">
                <a:solidFill>
                  <a:srgbClr val="660066"/>
                </a:solidFill>
                <a:latin typeface="Arial Regular"/>
                <a:cs typeface="Arial Regular"/>
              </a:rPr>
              <a:t>Tell Me or Show Me </a:t>
            </a:r>
            <a:r>
              <a:rPr lang="en-GB" sz="2400" dirty="0">
                <a:solidFill>
                  <a:srgbClr val="660066"/>
                </a:solidFill>
                <a:latin typeface="Arial Regular"/>
                <a:cs typeface="Arial Regular"/>
              </a:rPr>
              <a:t>is when you will be taught new skills and information.</a:t>
            </a:r>
          </a:p>
          <a:p>
            <a:r>
              <a:rPr lang="en-GB" sz="2400" b="1" dirty="0">
                <a:solidFill>
                  <a:srgbClr val="660066"/>
                </a:solidFill>
                <a:latin typeface="Arial Regular"/>
                <a:cs typeface="Arial Regular"/>
              </a:rPr>
              <a:t>Let Me Learn </a:t>
            </a:r>
            <a:r>
              <a:rPr lang="en-GB" sz="2400" dirty="0">
                <a:solidFill>
                  <a:srgbClr val="660066"/>
                </a:solidFill>
                <a:latin typeface="Arial Regular"/>
                <a:cs typeface="Arial Regular"/>
              </a:rPr>
              <a:t>is where you will have a chance to put these into practice.</a:t>
            </a:r>
          </a:p>
          <a:p>
            <a:r>
              <a:rPr lang="en-GB" sz="2400" b="1" dirty="0">
                <a:solidFill>
                  <a:srgbClr val="660066"/>
                </a:solidFill>
                <a:latin typeface="Arial Regular"/>
                <a:cs typeface="Arial Regular"/>
              </a:rPr>
              <a:t>Help Me Reflect</a:t>
            </a:r>
            <a:r>
              <a:rPr lang="en-GB" sz="2400" dirty="0">
                <a:solidFill>
                  <a:srgbClr val="660066"/>
                </a:solidFill>
                <a:latin typeface="Arial Regular"/>
                <a:cs typeface="Arial Regular"/>
              </a:rPr>
              <a:t> is when you will be able to think about how you feel about your learning and your progress.</a:t>
            </a:r>
          </a:p>
          <a:p>
            <a:pPr>
              <a:buFont typeface="Arial" pitchFamily="34" charset="0"/>
              <a:buNone/>
            </a:pPr>
            <a:endParaRPr lang="en-GB" dirty="0"/>
          </a:p>
          <a:p>
            <a:pPr>
              <a:buFont typeface="Arial" pitchFamily="34" charset="0"/>
              <a:buNone/>
            </a:pPr>
            <a:endParaRPr lang="en-GB" dirty="0"/>
          </a:p>
          <a:p>
            <a:pPr>
              <a:buFont typeface="Arial" pitchFamily="34" charset="0"/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6632" y="2132856"/>
            <a:ext cx="3877952" cy="34977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E64952-A049-E84C-BB4D-8EECD574A045}"/>
              </a:ext>
            </a:extLst>
          </p:cNvPr>
          <p:cNvSpPr txBox="1"/>
          <p:nvPr/>
        </p:nvSpPr>
        <p:spPr>
          <a:xfrm>
            <a:off x="2339752" y="6543677"/>
            <a:ext cx="44373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© Jigsaw PSHE Ltd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660066"/>
                </a:solidFill>
                <a:latin typeface="Arial MT Bd"/>
                <a:cs typeface="Arial MT Bd"/>
              </a:rPr>
              <a:t>We are your new Jigsaw friends!</a:t>
            </a:r>
            <a:endParaRPr lang="en-GB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44CCC-FA31-4C1A-BEB3-C9851DDE6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12776"/>
            <a:ext cx="6317706" cy="48721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6817B1-CD98-764B-B215-661D9E3C79AE}"/>
              </a:ext>
            </a:extLst>
          </p:cNvPr>
          <p:cNvSpPr/>
          <p:nvPr/>
        </p:nvSpPr>
        <p:spPr>
          <a:xfrm>
            <a:off x="3275856" y="1556792"/>
            <a:ext cx="194421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2224B9-7108-5741-AAB7-C59565EEF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258">
            <a:off x="3452568" y="1610835"/>
            <a:ext cx="1862335" cy="1586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E873F8-5C0B-1A4B-BA28-3355D88105EA}"/>
              </a:ext>
            </a:extLst>
          </p:cNvPr>
          <p:cNvSpPr txBox="1"/>
          <p:nvPr/>
        </p:nvSpPr>
        <p:spPr>
          <a:xfrm>
            <a:off x="2339752" y="6543677"/>
            <a:ext cx="44373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© Jigsaw PSHE Ltd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14591020Mediu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89040"/>
            <a:ext cx="1996336" cy="2380188"/>
          </a:xfrm>
          <a:prstGeom prst="rect">
            <a:avLst/>
          </a:prstGeom>
        </p:spPr>
      </p:pic>
      <p:pic>
        <p:nvPicPr>
          <p:cNvPr id="10" name="Picture 9" descr="iStock_000017360276Mediu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2263218" cy="33908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7772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400" dirty="0">
                <a:solidFill>
                  <a:srgbClr val="660066"/>
                </a:solidFill>
                <a:latin typeface="Arial Regular"/>
                <a:cs typeface="Arial Regular"/>
              </a:rPr>
              <a:t>We are going to help you learn all about PSHE </a:t>
            </a:r>
          </a:p>
          <a:p>
            <a:pPr algn="ctr">
              <a:buNone/>
            </a:pPr>
            <a:r>
              <a:rPr lang="en-GB" sz="2400" dirty="0">
                <a:solidFill>
                  <a:srgbClr val="660066"/>
                </a:solidFill>
                <a:latin typeface="Arial Regular"/>
                <a:cs typeface="Arial Regular"/>
              </a:rPr>
              <a:t>That’s about you as a </a:t>
            </a:r>
            <a:r>
              <a:rPr lang="en-GB" sz="2400" b="1" dirty="0">
                <a:solidFill>
                  <a:srgbClr val="660066"/>
                </a:solidFill>
                <a:latin typeface="Arial Regular"/>
                <a:cs typeface="Arial Regular"/>
              </a:rPr>
              <a:t>person</a:t>
            </a:r>
            <a:r>
              <a:rPr lang="en-GB" sz="2400" dirty="0">
                <a:solidFill>
                  <a:srgbClr val="660066"/>
                </a:solidFill>
                <a:latin typeface="Arial Regular"/>
                <a:cs typeface="Arial Regular"/>
              </a:rPr>
              <a:t>,</a:t>
            </a:r>
          </a:p>
          <a:p>
            <a:pPr algn="ctr">
              <a:buNone/>
            </a:pPr>
            <a:r>
              <a:rPr lang="en-GB" sz="2400" dirty="0">
                <a:solidFill>
                  <a:srgbClr val="660066"/>
                </a:solidFill>
                <a:latin typeface="Arial Regular"/>
                <a:cs typeface="Arial Regular"/>
              </a:rPr>
              <a:t>how you get on with </a:t>
            </a:r>
            <a:r>
              <a:rPr lang="en-GB" sz="2400" b="1" dirty="0">
                <a:solidFill>
                  <a:srgbClr val="660066"/>
                </a:solidFill>
                <a:latin typeface="Arial Regular"/>
                <a:cs typeface="Arial Regular"/>
              </a:rPr>
              <a:t>other people</a:t>
            </a:r>
            <a:r>
              <a:rPr lang="en-GB" sz="2400" dirty="0">
                <a:solidFill>
                  <a:srgbClr val="660066"/>
                </a:solidFill>
                <a:latin typeface="Arial Regular"/>
                <a:cs typeface="Arial Regular"/>
              </a:rPr>
              <a:t>,</a:t>
            </a:r>
          </a:p>
          <a:p>
            <a:pPr algn="ctr">
              <a:buNone/>
            </a:pPr>
            <a:r>
              <a:rPr lang="en-GB" sz="2400" dirty="0">
                <a:solidFill>
                  <a:srgbClr val="660066"/>
                </a:solidFill>
                <a:latin typeface="Arial Regular"/>
                <a:cs typeface="Arial Regular"/>
              </a:rPr>
              <a:t>how to stay healthy, </a:t>
            </a:r>
          </a:p>
          <a:p>
            <a:pPr algn="ctr">
              <a:buNone/>
            </a:pPr>
            <a:r>
              <a:rPr lang="en-GB" sz="2400" dirty="0">
                <a:solidFill>
                  <a:srgbClr val="660066"/>
                </a:solidFill>
                <a:latin typeface="Arial Regular"/>
                <a:cs typeface="Arial Regular"/>
              </a:rPr>
              <a:t>and lots more to keep you </a:t>
            </a:r>
            <a:r>
              <a:rPr lang="en-GB" sz="2400" b="1" dirty="0">
                <a:solidFill>
                  <a:srgbClr val="660066"/>
                </a:solidFill>
                <a:latin typeface="Arial Regular"/>
                <a:cs typeface="Arial Regular"/>
              </a:rPr>
              <a:t>safe</a:t>
            </a:r>
            <a:r>
              <a:rPr lang="en-GB" sz="2400" dirty="0">
                <a:solidFill>
                  <a:srgbClr val="660066"/>
                </a:solidFill>
                <a:latin typeface="Arial Regular"/>
                <a:cs typeface="Arial Regular"/>
              </a:rPr>
              <a:t> </a:t>
            </a:r>
          </a:p>
          <a:p>
            <a:pPr algn="ctr">
              <a:buNone/>
            </a:pPr>
            <a:r>
              <a:rPr lang="en-GB" sz="2400" dirty="0">
                <a:solidFill>
                  <a:srgbClr val="660066"/>
                </a:solidFill>
                <a:latin typeface="Arial Regular"/>
                <a:cs typeface="Arial Regular"/>
              </a:rPr>
              <a:t>and </a:t>
            </a:r>
            <a:r>
              <a:rPr lang="en-GB" sz="2400" b="1" dirty="0">
                <a:solidFill>
                  <a:srgbClr val="660066"/>
                </a:solidFill>
                <a:latin typeface="Arial Regular"/>
                <a:cs typeface="Arial Regular"/>
              </a:rPr>
              <a:t>help you learn.</a:t>
            </a:r>
            <a:endParaRPr lang="en-GB" sz="2400" dirty="0">
              <a:solidFill>
                <a:srgbClr val="660066"/>
              </a:solidFill>
              <a:latin typeface="Arial Regular"/>
              <a:cs typeface="Arial Regular"/>
            </a:endParaRPr>
          </a:p>
          <a:p>
            <a:pPr algn="ctr"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0466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660066"/>
                </a:solidFill>
                <a:latin typeface="Arial MT Bd"/>
                <a:cs typeface="Arial MT Bd"/>
              </a:rPr>
              <a:t>We are going to have lots of fun together!</a:t>
            </a:r>
            <a:endParaRPr lang="en-GB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6C404B-3B06-E547-B452-B88028C86569}"/>
              </a:ext>
            </a:extLst>
          </p:cNvPr>
          <p:cNvSpPr txBox="1"/>
          <p:nvPr/>
        </p:nvSpPr>
        <p:spPr>
          <a:xfrm>
            <a:off x="2339752" y="6543677"/>
            <a:ext cx="44373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© Jigsaw PSHE Ltd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7772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400" b="1" dirty="0">
                <a:solidFill>
                  <a:srgbClr val="FF6600"/>
                </a:solidFill>
                <a:latin typeface="Arial Regular"/>
                <a:cs typeface="Arial Regular"/>
              </a:rPr>
              <a:t>Being Me in My World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F945D2"/>
                </a:solidFill>
                <a:latin typeface="Arial Regular"/>
                <a:cs typeface="Arial Regular"/>
              </a:rPr>
              <a:t>Celebrating Difference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800080"/>
                </a:solidFill>
                <a:latin typeface="Arial Regular"/>
                <a:cs typeface="Arial Regular"/>
              </a:rPr>
              <a:t>Dreams and Goals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3366FF"/>
                </a:solidFill>
                <a:latin typeface="Arial Regular"/>
                <a:cs typeface="Arial Regular"/>
              </a:rPr>
              <a:t>Healthy Me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008000"/>
                </a:solidFill>
                <a:latin typeface="Arial Regular"/>
                <a:cs typeface="Arial Regular"/>
              </a:rPr>
              <a:t>Relationships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FF0000"/>
                </a:solidFill>
                <a:latin typeface="Arial Regular"/>
                <a:cs typeface="Arial Regular"/>
              </a:rPr>
              <a:t>Changing Me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50851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660066"/>
                </a:solidFill>
                <a:latin typeface="Arial MT Bd"/>
                <a:cs typeface="Arial MT Bd"/>
              </a:rPr>
              <a:t>We will explore one each half term.</a:t>
            </a:r>
            <a:endParaRPr lang="en-GB" sz="32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0466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660066"/>
                </a:solidFill>
                <a:latin typeface="Arial MT Bd"/>
                <a:cs typeface="Arial MT Bd"/>
              </a:rPr>
              <a:t>Together we are going to solve 6 Puzzles</a:t>
            </a:r>
            <a:endParaRPr lang="en-GB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429974"/>
            <a:ext cx="2878068" cy="28119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0A00BF-1735-794B-BBB5-D9EE6FA2D443}"/>
              </a:ext>
            </a:extLst>
          </p:cNvPr>
          <p:cNvSpPr txBox="1"/>
          <p:nvPr/>
        </p:nvSpPr>
        <p:spPr>
          <a:xfrm>
            <a:off x="2339752" y="6543677"/>
            <a:ext cx="44373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© Jigsaw PSHE Ltd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jigsawpshe.com/wp-content/uploads/2013/08/Jigsaw-Chime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933056"/>
            <a:ext cx="2376264" cy="2376264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40466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rgbClr val="660066"/>
                </a:solidFill>
                <a:latin typeface="Arial MT Bd"/>
                <a:cs typeface="Arial MT Bd"/>
              </a:rPr>
              <a:t>We are also going to teach you how to feel calm</a:t>
            </a:r>
            <a:endParaRPr lang="en-GB" sz="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97048" y="2437408"/>
            <a:ext cx="4597400" cy="31242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92080" y="1916832"/>
            <a:ext cx="3394720" cy="39212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>
                <a:solidFill>
                  <a:srgbClr val="660066"/>
                </a:solidFill>
                <a:latin typeface="Arial Regular"/>
                <a:cs typeface="Arial Regular"/>
              </a:rPr>
              <a:t>and think about things </a:t>
            </a:r>
          </a:p>
          <a:p>
            <a:pPr>
              <a:buNone/>
            </a:pPr>
            <a:r>
              <a:rPr lang="en-GB" sz="2400" dirty="0">
                <a:solidFill>
                  <a:srgbClr val="660066"/>
                </a:solidFill>
                <a:latin typeface="Arial Regular"/>
                <a:cs typeface="Arial Regular"/>
              </a:rPr>
              <a:t>more mindfully.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40000">
            <a:off x="6229361" y="3004942"/>
            <a:ext cx="2668168" cy="33141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5D6C73-2CCC-4813-95FE-1828379FEC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912" y="2435821"/>
            <a:ext cx="2154540" cy="1470025"/>
          </a:xfrm>
          <a:prstGeom prst="rect">
            <a:avLst/>
          </a:prstGeom>
          <a:effectLst>
            <a:glow rad="50800">
              <a:schemeClr val="tx1">
                <a:lumMod val="75000"/>
                <a:lumOff val="25000"/>
                <a:alpha val="20000"/>
              </a:schemeClr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5A6E5D-F751-1A45-BF0A-3AF3CAC5474D}"/>
              </a:ext>
            </a:extLst>
          </p:cNvPr>
          <p:cNvSpPr txBox="1"/>
          <p:nvPr/>
        </p:nvSpPr>
        <p:spPr>
          <a:xfrm>
            <a:off x="2339752" y="6543677"/>
            <a:ext cx="44373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© Jigsaw PSHE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40466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663815"/>
            <a:ext cx="3877952" cy="3497761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9E0159E6-A0DC-47BB-8B6F-A6E0912CA396}"/>
              </a:ext>
            </a:extLst>
          </p:cNvPr>
          <p:cNvSpPr/>
          <p:nvPr/>
        </p:nvSpPr>
        <p:spPr>
          <a:xfrm>
            <a:off x="4823626" y="624860"/>
            <a:ext cx="3923998" cy="2499657"/>
          </a:xfrm>
          <a:prstGeom prst="wedgeEllipseCallout">
            <a:avLst>
              <a:gd name="adj1" fmla="val -82248"/>
              <a:gd name="adj2" fmla="val 4650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I’m </a:t>
            </a:r>
            <a:r>
              <a:rPr lang="en-GB" sz="2400" b="1" dirty="0" err="1"/>
              <a:t>Jino</a:t>
            </a:r>
            <a:r>
              <a:rPr lang="en-GB" sz="2400" b="1" dirty="0"/>
              <a:t>, I can’t wait to meet all the children in my class.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138068-BD9C-664F-B983-B82162BC2E79}"/>
              </a:ext>
            </a:extLst>
          </p:cNvPr>
          <p:cNvSpPr txBox="1"/>
          <p:nvPr/>
        </p:nvSpPr>
        <p:spPr>
          <a:xfrm>
            <a:off x="2339752" y="6543677"/>
            <a:ext cx="44373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© Jigsaw PSHE Ltd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40466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132856"/>
            <a:ext cx="3586699" cy="3968264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23A1F13-2AAF-4654-9735-8E9D7201B613}"/>
              </a:ext>
            </a:extLst>
          </p:cNvPr>
          <p:cNvSpPr/>
          <p:nvPr/>
        </p:nvSpPr>
        <p:spPr>
          <a:xfrm>
            <a:off x="4823626" y="624860"/>
            <a:ext cx="3923998" cy="2499657"/>
          </a:xfrm>
          <a:prstGeom prst="wedgeEllipseCallout">
            <a:avLst>
              <a:gd name="adj1" fmla="val -82248"/>
              <a:gd name="adj2" fmla="val 4650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I’m Jigsaw Jaz, we’ll be tackling some tricky topics together.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20B8E-49BD-184C-B234-B7FF79A00DEE}"/>
              </a:ext>
            </a:extLst>
          </p:cNvPr>
          <p:cNvSpPr txBox="1"/>
          <p:nvPr/>
        </p:nvSpPr>
        <p:spPr>
          <a:xfrm>
            <a:off x="2339752" y="6543677"/>
            <a:ext cx="44373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© Jigsaw PSHE Ltd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429974"/>
            <a:ext cx="3805620" cy="371813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40466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2E0019B-96B7-4ADF-9CCF-1EAC2C0B89B7}"/>
              </a:ext>
            </a:extLst>
          </p:cNvPr>
          <p:cNvSpPr/>
          <p:nvPr/>
        </p:nvSpPr>
        <p:spPr>
          <a:xfrm>
            <a:off x="4823626" y="624860"/>
            <a:ext cx="3923998" cy="2499657"/>
          </a:xfrm>
          <a:prstGeom prst="wedgeEllipseCallout">
            <a:avLst>
              <a:gd name="adj1" fmla="val -82248"/>
              <a:gd name="adj2" fmla="val 46504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I’m Jigsaw Jez. I’d like to say hello to all the children in my class.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0AE624-5EFE-7A43-A465-A25771C54CA7}"/>
              </a:ext>
            </a:extLst>
          </p:cNvPr>
          <p:cNvSpPr txBox="1"/>
          <p:nvPr/>
        </p:nvSpPr>
        <p:spPr>
          <a:xfrm>
            <a:off x="2339752" y="6543677"/>
            <a:ext cx="44373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© Jigsaw PSHE Ltd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40466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40000">
            <a:off x="626754" y="2224120"/>
            <a:ext cx="3381640" cy="4200353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6233C7F-DC42-4569-BCE3-FA92B79A7616}"/>
              </a:ext>
            </a:extLst>
          </p:cNvPr>
          <p:cNvSpPr/>
          <p:nvPr/>
        </p:nvSpPr>
        <p:spPr>
          <a:xfrm>
            <a:off x="4823626" y="624860"/>
            <a:ext cx="3923998" cy="2499657"/>
          </a:xfrm>
          <a:prstGeom prst="wedgeEllipseCallout">
            <a:avLst>
              <a:gd name="adj1" fmla="val -82248"/>
              <a:gd name="adj2" fmla="val 465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I’m Jigsaw Jem, I will be working with some of the older children in school.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E8028-C690-0847-8464-26A902FA396B}"/>
              </a:ext>
            </a:extLst>
          </p:cNvPr>
          <p:cNvSpPr txBox="1"/>
          <p:nvPr/>
        </p:nvSpPr>
        <p:spPr>
          <a:xfrm>
            <a:off x="2339752" y="6543677"/>
            <a:ext cx="44373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© Jigsaw PSHE Ltd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372</Words>
  <Application>Microsoft Office PowerPoint</Application>
  <PresentationFormat>On-screen Show (4:3)</PresentationFormat>
  <Paragraphs>66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MT Bd</vt:lpstr>
      <vt:lpstr>Arial Regular</vt:lpstr>
      <vt:lpstr>Calibri</vt:lpstr>
      <vt:lpstr>Office Theme</vt:lpstr>
      <vt:lpstr>Welcome 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Jigsaw!</dc:title>
  <dc:creator>Bunny</dc:creator>
  <cp:lastModifiedBy>Kylie Daly</cp:lastModifiedBy>
  <cp:revision>37</cp:revision>
  <dcterms:created xsi:type="dcterms:W3CDTF">2015-01-15T10:42:42Z</dcterms:created>
  <dcterms:modified xsi:type="dcterms:W3CDTF">2020-01-16T20:10:36Z</dcterms:modified>
</cp:coreProperties>
</file>