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51" r:id="rId2"/>
    <p:sldId id="344" r:id="rId3"/>
    <p:sldId id="345" r:id="rId4"/>
    <p:sldId id="346" r:id="rId5"/>
    <p:sldId id="347" r:id="rId6"/>
    <p:sldId id="348" r:id="rId7"/>
    <p:sldId id="349" r:id="rId8"/>
    <p:sldId id="340" r:id="rId9"/>
    <p:sldId id="355" r:id="rId10"/>
    <p:sldId id="342" r:id="rId11"/>
    <p:sldId id="356" r:id="rId12"/>
    <p:sldId id="350" r:id="rId13"/>
    <p:sldId id="354" r:id="rId14"/>
    <p:sldId id="35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C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40377F-67B8-4F37-B105-DC11AF436300}" v="414" dt="2019-08-27T07:32:56.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7220" autoAdjust="0"/>
  </p:normalViewPr>
  <p:slideViewPr>
    <p:cSldViewPr snapToGrid="0">
      <p:cViewPr varScale="1">
        <p:scale>
          <a:sx n="80" d="100"/>
          <a:sy n="80" d="100"/>
        </p:scale>
        <p:origin x="619"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Heysmond" userId="d7b9d64ad4e8dec0" providerId="LiveId" clId="{FC40377F-67B8-4F37-B105-DC11AF436300}"/>
    <pc:docChg chg="custSel modSld">
      <pc:chgData name="Richard Heysmond" userId="d7b9d64ad4e8dec0" providerId="LiveId" clId="{FC40377F-67B8-4F37-B105-DC11AF436300}" dt="2019-08-28T07:43:34.782" v="650" actId="33524"/>
      <pc:docMkLst>
        <pc:docMk/>
      </pc:docMkLst>
      <pc:sldChg chg="modNotesTx">
        <pc:chgData name="Richard Heysmond" userId="d7b9d64ad4e8dec0" providerId="LiveId" clId="{FC40377F-67B8-4F37-B105-DC11AF436300}" dt="2019-08-28T07:37:27.343" v="0" actId="20577"/>
        <pc:sldMkLst>
          <pc:docMk/>
          <pc:sldMk cId="618729518" sldId="277"/>
        </pc:sldMkLst>
      </pc:sldChg>
      <pc:sldChg chg="modNotesTx">
        <pc:chgData name="Richard Heysmond" userId="d7b9d64ad4e8dec0" providerId="LiveId" clId="{FC40377F-67B8-4F37-B105-DC11AF436300}" dt="2019-08-28T07:43:34.782" v="650" actId="33524"/>
        <pc:sldMkLst>
          <pc:docMk/>
          <pc:sldMk cId="1556912103" sldId="2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AE38C7-9B78-4C8B-B7DB-9788DF144CBC}" type="datetimeFigureOut">
              <a:rPr lang="en-GB" smtClean="0"/>
              <a:t>06/02/2020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4FC063-914D-4F7A-8F08-BF5F270A4A70}" type="slidenum">
              <a:rPr lang="en-GB" smtClean="0"/>
              <a:t>‹#›</a:t>
            </a:fld>
            <a:endParaRPr lang="en-GB"/>
          </a:p>
        </p:txBody>
      </p:sp>
    </p:spTree>
    <p:extLst>
      <p:ext uri="{BB962C8B-B14F-4D97-AF65-F5344CB8AC3E}">
        <p14:creationId xmlns:p14="http://schemas.microsoft.com/office/powerpoint/2010/main" val="511472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Intro</a:t>
            </a:r>
            <a:r>
              <a:rPr lang="en-GB" b="0" baseline="0" dirty="0" smtClean="0"/>
              <a:t>duce yourself to the audience</a:t>
            </a:r>
          </a:p>
          <a:p>
            <a:endParaRPr lang="en-GB" b="0" baseline="0" dirty="0" smtClean="0"/>
          </a:p>
          <a:p>
            <a:r>
              <a:rPr lang="en-GB" b="0" baseline="0" dirty="0" smtClean="0"/>
              <a:t>Explain that you are here to</a:t>
            </a:r>
          </a:p>
          <a:p>
            <a:pPr marL="228600" indent="-228600">
              <a:buAutoNum type="alphaUcParenR"/>
            </a:pPr>
            <a:r>
              <a:rPr lang="en-GB" b="0" baseline="0" dirty="0" smtClean="0"/>
              <a:t>Talk about the Computer Misuse Act. This is because children sometimes unknowingly (&amp; sometimes willingly) break this legislation and find themselves in very deep waters</a:t>
            </a:r>
          </a:p>
          <a:p>
            <a:pPr marL="228600" indent="-228600">
              <a:buAutoNum type="alphaUcParenR"/>
            </a:pPr>
            <a:r>
              <a:rPr lang="en-GB" b="0" baseline="0" dirty="0" smtClean="0"/>
              <a:t>Help you to understand the tools &amp; techniques children use to hack &amp; commit offences.</a:t>
            </a:r>
            <a:endParaRPr lang="en-GB" b="0" dirty="0" smtClean="0"/>
          </a:p>
          <a:p>
            <a:endParaRPr lang="en-GB" b="1" dirty="0" smtClean="0"/>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C4FC063-914D-4F7A-8F08-BF5F270A4A70}" type="slidenum">
              <a:rPr lang="en-GB" smtClean="0"/>
              <a:t>1</a:t>
            </a:fld>
            <a:endParaRPr lang="en-GB" dirty="0"/>
          </a:p>
        </p:txBody>
      </p:sp>
    </p:spTree>
    <p:extLst>
      <p:ext uri="{BB962C8B-B14F-4D97-AF65-F5344CB8AC3E}">
        <p14:creationId xmlns:p14="http://schemas.microsoft.com/office/powerpoint/2010/main" val="1363100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smtClean="0">
                <a:solidFill>
                  <a:schemeClr val="tx1"/>
                </a:solidFill>
                <a:effectLst/>
                <a:latin typeface="+mn-lt"/>
                <a:ea typeface="+mn-ea"/>
                <a:cs typeface="+mn-cs"/>
              </a:rPr>
              <a:t>1st Bullet point:</a:t>
            </a:r>
          </a:p>
          <a:p>
            <a:pPr lvl="1"/>
            <a:r>
              <a:rPr lang="en-GB" sz="1200" kern="1200" dirty="0" smtClean="0">
                <a:solidFill>
                  <a:schemeClr val="tx1"/>
                </a:solidFill>
                <a:effectLst/>
                <a:latin typeface="+mn-lt"/>
                <a:ea typeface="+mn-ea"/>
                <a:cs typeface="+mn-cs"/>
              </a:rPr>
              <a:t>When </a:t>
            </a:r>
            <a:r>
              <a:rPr lang="en-GB" sz="1200" kern="1200" dirty="0">
                <a:solidFill>
                  <a:schemeClr val="tx1"/>
                </a:solidFill>
                <a:effectLst/>
                <a:latin typeface="+mn-lt"/>
                <a:ea typeface="+mn-ea"/>
                <a:cs typeface="+mn-cs"/>
              </a:rPr>
              <a:t>hacking first emerged in the early 60s, it was all about </a:t>
            </a:r>
            <a:r>
              <a:rPr lang="en-GB" sz="1200" kern="1200" dirty="0" smtClean="0">
                <a:solidFill>
                  <a:schemeClr val="tx1"/>
                </a:solidFill>
                <a:effectLst/>
                <a:latin typeface="+mn-lt"/>
                <a:ea typeface="+mn-ea"/>
                <a:cs typeface="+mn-cs"/>
              </a:rPr>
              <a:t>Phreaking.</a:t>
            </a:r>
          </a:p>
          <a:p>
            <a:pPr lvl="1"/>
            <a:r>
              <a:rPr lang="en-GB" sz="1200" kern="1200" dirty="0" smtClean="0">
                <a:solidFill>
                  <a:schemeClr val="tx1"/>
                </a:solidFill>
                <a:effectLst/>
                <a:latin typeface="+mn-lt"/>
                <a:ea typeface="+mn-ea"/>
                <a:cs typeface="+mn-cs"/>
              </a:rPr>
              <a:t>For </a:t>
            </a:r>
            <a:r>
              <a:rPr lang="en-GB" sz="1200" kern="1200" dirty="0">
                <a:solidFill>
                  <a:schemeClr val="tx1"/>
                </a:solidFill>
                <a:effectLst/>
                <a:latin typeface="+mn-lt"/>
                <a:ea typeface="+mn-ea"/>
                <a:cs typeface="+mn-cs"/>
              </a:rPr>
              <a:t>some </a:t>
            </a:r>
            <a:r>
              <a:rPr lang="en-GB" sz="1200" kern="1200" dirty="0" smtClean="0">
                <a:solidFill>
                  <a:schemeClr val="tx1"/>
                </a:solidFill>
                <a:effectLst/>
                <a:latin typeface="+mn-lt"/>
                <a:ea typeface="+mn-ea"/>
                <a:cs typeface="+mn-cs"/>
              </a:rPr>
              <a:t>reason, a </a:t>
            </a:r>
            <a:r>
              <a:rPr lang="en-GB" sz="1200" kern="1200" dirty="0">
                <a:solidFill>
                  <a:schemeClr val="tx1"/>
                </a:solidFill>
                <a:effectLst/>
                <a:latin typeface="+mn-lt"/>
                <a:ea typeface="+mn-ea"/>
                <a:cs typeface="+mn-cs"/>
              </a:rPr>
              <a:t>guy </a:t>
            </a:r>
            <a:r>
              <a:rPr lang="en-GB" sz="1200" kern="1200" dirty="0" smtClean="0">
                <a:solidFill>
                  <a:schemeClr val="tx1"/>
                </a:solidFill>
                <a:effectLst/>
                <a:latin typeface="+mn-lt"/>
                <a:ea typeface="+mn-ea"/>
                <a:cs typeface="+mn-cs"/>
              </a:rPr>
              <a:t>called Joe </a:t>
            </a:r>
            <a:r>
              <a:rPr lang="en-GB" sz="1200" kern="1200" dirty="0" err="1">
                <a:solidFill>
                  <a:schemeClr val="tx1"/>
                </a:solidFill>
                <a:effectLst/>
                <a:latin typeface="+mn-lt"/>
                <a:ea typeface="+mn-ea"/>
                <a:cs typeface="+mn-cs"/>
              </a:rPr>
              <a:t>Enressia</a:t>
            </a:r>
            <a:r>
              <a:rPr lang="en-GB" sz="1200" kern="1200" dirty="0">
                <a:solidFill>
                  <a:schemeClr val="tx1"/>
                </a:solidFill>
                <a:effectLst/>
                <a:latin typeface="+mn-lt"/>
                <a:ea typeface="+mn-ea"/>
                <a:cs typeface="+mn-cs"/>
              </a:rPr>
              <a:t> was able to whistle </a:t>
            </a:r>
            <a:r>
              <a:rPr lang="en-GB" sz="1200" kern="1200" dirty="0" smtClean="0">
                <a:solidFill>
                  <a:schemeClr val="tx1"/>
                </a:solidFill>
                <a:effectLst/>
                <a:latin typeface="+mn-lt"/>
                <a:ea typeface="+mn-ea"/>
                <a:cs typeface="+mn-cs"/>
              </a:rPr>
              <a:t>down a phone line at a certain pitch </a:t>
            </a:r>
            <a:r>
              <a:rPr lang="en-GB" sz="1200" kern="1200" dirty="0">
                <a:solidFill>
                  <a:schemeClr val="tx1"/>
                </a:solidFill>
                <a:effectLst/>
                <a:latin typeface="+mn-lt"/>
                <a:ea typeface="+mn-ea"/>
                <a:cs typeface="+mn-cs"/>
              </a:rPr>
              <a:t>to get free </a:t>
            </a:r>
            <a:r>
              <a:rPr lang="en-GB" sz="1200" kern="1200" dirty="0" smtClean="0">
                <a:solidFill>
                  <a:schemeClr val="tx1"/>
                </a:solidFill>
                <a:effectLst/>
                <a:latin typeface="+mn-lt"/>
                <a:ea typeface="+mn-ea"/>
                <a:cs typeface="+mn-cs"/>
              </a:rPr>
              <a:t>long distance</a:t>
            </a:r>
            <a:r>
              <a:rPr lang="en-GB" sz="1200" kern="1200" baseline="0" dirty="0" smtClean="0">
                <a:solidFill>
                  <a:schemeClr val="tx1"/>
                </a:solidFill>
                <a:effectLst/>
                <a:latin typeface="+mn-lt"/>
                <a:ea typeface="+mn-ea"/>
                <a:cs typeface="+mn-cs"/>
              </a:rPr>
              <a:t> phone </a:t>
            </a:r>
            <a:r>
              <a:rPr lang="en-GB" sz="1200" kern="1200" dirty="0" smtClean="0">
                <a:solidFill>
                  <a:schemeClr val="tx1"/>
                </a:solidFill>
                <a:effectLst/>
                <a:latin typeface="+mn-lt"/>
                <a:ea typeface="+mn-ea"/>
                <a:cs typeface="+mn-cs"/>
              </a:rPr>
              <a:t>calls</a:t>
            </a:r>
            <a:r>
              <a:rPr lang="en-GB" sz="1200" kern="1200" dirty="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By </a:t>
            </a:r>
            <a:r>
              <a:rPr lang="en-GB" sz="1200" kern="1200" dirty="0">
                <a:solidFill>
                  <a:schemeClr val="tx1"/>
                </a:solidFill>
                <a:effectLst/>
                <a:latin typeface="+mn-lt"/>
                <a:ea typeface="+mn-ea"/>
                <a:cs typeface="+mn-cs"/>
              </a:rPr>
              <a:t>coincidence, so did </a:t>
            </a:r>
            <a:r>
              <a:rPr lang="en-GB" sz="1200" kern="1200" dirty="0" err="1" smtClean="0">
                <a:solidFill>
                  <a:schemeClr val="tx1"/>
                </a:solidFill>
                <a:effectLst/>
                <a:latin typeface="+mn-lt"/>
                <a:ea typeface="+mn-ea"/>
                <a:cs typeface="+mn-cs"/>
              </a:rPr>
              <a:t>Cap’n</a:t>
            </a:r>
            <a:r>
              <a:rPr lang="en-GB" sz="1200" kern="1200" dirty="0" smtClean="0">
                <a:solidFill>
                  <a:schemeClr val="tx1"/>
                </a:solidFill>
                <a:effectLst/>
                <a:latin typeface="+mn-lt"/>
                <a:ea typeface="+mn-ea"/>
                <a:cs typeface="+mn-cs"/>
              </a:rPr>
              <a:t> </a:t>
            </a:r>
            <a:r>
              <a:rPr lang="en-GB" sz="1200" kern="1200" dirty="0">
                <a:solidFill>
                  <a:schemeClr val="tx1"/>
                </a:solidFill>
                <a:effectLst/>
                <a:latin typeface="+mn-lt"/>
                <a:ea typeface="+mn-ea"/>
                <a:cs typeface="+mn-cs"/>
              </a:rPr>
              <a:t>Crunch </a:t>
            </a:r>
            <a:r>
              <a:rPr lang="en-GB" sz="1200" kern="1200" dirty="0" smtClean="0">
                <a:solidFill>
                  <a:schemeClr val="tx1"/>
                </a:solidFill>
                <a:effectLst/>
                <a:latin typeface="+mn-lt"/>
                <a:ea typeface="+mn-ea"/>
                <a:cs typeface="+mn-cs"/>
              </a:rPr>
              <a:t>whistles found</a:t>
            </a:r>
            <a:r>
              <a:rPr lang="en-GB" sz="1200" kern="1200" baseline="0" dirty="0" smtClean="0">
                <a:solidFill>
                  <a:schemeClr val="tx1"/>
                </a:solidFill>
                <a:effectLst/>
                <a:latin typeface="+mn-lt"/>
                <a:ea typeface="+mn-ea"/>
                <a:cs typeface="+mn-cs"/>
              </a:rPr>
              <a:t> in </a:t>
            </a:r>
            <a:r>
              <a:rPr lang="en-GB" sz="1200" kern="1200" dirty="0" smtClean="0">
                <a:solidFill>
                  <a:schemeClr val="tx1"/>
                </a:solidFill>
                <a:effectLst/>
                <a:latin typeface="+mn-lt"/>
                <a:ea typeface="+mn-ea"/>
                <a:cs typeface="+mn-cs"/>
              </a:rPr>
              <a:t>cereal boxes - hence</a:t>
            </a:r>
            <a:r>
              <a:rPr lang="en-GB" sz="1200" kern="1200" dirty="0">
                <a:solidFill>
                  <a:schemeClr val="tx1"/>
                </a:solidFill>
                <a:effectLst/>
                <a:latin typeface="+mn-lt"/>
                <a:ea typeface="+mn-ea"/>
                <a:cs typeface="+mn-cs"/>
              </a:rPr>
              <a:t>, mass hacking, was born</a:t>
            </a:r>
          </a:p>
          <a:p>
            <a:r>
              <a:rPr lang="en-GB" sz="1200" kern="1200" dirty="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2</a:t>
            </a:r>
            <a:r>
              <a:rPr lang="en-GB" sz="1200" b="1" kern="1200" baseline="30000" dirty="0" smtClean="0">
                <a:solidFill>
                  <a:schemeClr val="tx1"/>
                </a:solidFill>
                <a:effectLst/>
                <a:latin typeface="+mn-lt"/>
                <a:ea typeface="+mn-ea"/>
                <a:cs typeface="+mn-cs"/>
              </a:rPr>
              <a:t>nd</a:t>
            </a:r>
            <a:r>
              <a:rPr lang="en-GB" sz="1200" b="1" kern="1200" baseline="0" dirty="0" smtClean="0">
                <a:solidFill>
                  <a:schemeClr val="tx1"/>
                </a:solidFill>
                <a:effectLst/>
                <a:latin typeface="+mn-lt"/>
                <a:ea typeface="+mn-ea"/>
                <a:cs typeface="+mn-cs"/>
              </a:rPr>
              <a:t> Bullet points:</a:t>
            </a:r>
            <a:endParaRPr lang="en-GB" sz="1200" b="1" kern="1200" baseline="0" dirty="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Today</a:t>
            </a:r>
            <a:r>
              <a:rPr lang="en-GB" sz="1200" kern="1200" dirty="0">
                <a:solidFill>
                  <a:schemeClr val="tx1"/>
                </a:solidFill>
                <a:effectLst/>
                <a:latin typeface="+mn-lt"/>
                <a:ea typeface="+mn-ea"/>
                <a:cs typeface="+mn-cs"/>
              </a:rPr>
              <a:t>, we have much more sophisticated tools that are widely available and free to </a:t>
            </a:r>
            <a:r>
              <a:rPr lang="en-GB" sz="1200" kern="1200" dirty="0" smtClean="0">
                <a:solidFill>
                  <a:schemeClr val="tx1"/>
                </a:solidFill>
                <a:effectLst/>
                <a:latin typeface="+mn-lt"/>
                <a:ea typeface="+mn-ea"/>
                <a:cs typeface="+mn-cs"/>
              </a:rPr>
              <a:t>use.</a:t>
            </a:r>
          </a:p>
          <a:p>
            <a:pPr lvl="1"/>
            <a:r>
              <a:rPr lang="en-GB" sz="1200" kern="1200" dirty="0" smtClean="0">
                <a:solidFill>
                  <a:schemeClr val="tx1"/>
                </a:solidFill>
                <a:effectLst/>
                <a:latin typeface="+mn-lt"/>
                <a:ea typeface="+mn-ea"/>
                <a:cs typeface="+mn-cs"/>
              </a:rPr>
              <a:t>Enter </a:t>
            </a:r>
            <a:r>
              <a:rPr lang="en-GB" sz="1200" kern="1200" dirty="0">
                <a:solidFill>
                  <a:schemeClr val="tx1"/>
                </a:solidFill>
                <a:effectLst/>
                <a:latin typeface="+mn-lt"/>
                <a:ea typeface="+mn-ea"/>
                <a:cs typeface="+mn-cs"/>
              </a:rPr>
              <a:t>Kali </a:t>
            </a:r>
            <a:r>
              <a:rPr lang="en-GB" sz="1200" kern="1200" dirty="0" smtClean="0">
                <a:solidFill>
                  <a:schemeClr val="tx1"/>
                </a:solidFill>
                <a:effectLst/>
                <a:latin typeface="+mn-lt"/>
                <a:ea typeface="+mn-ea"/>
                <a:cs typeface="+mn-cs"/>
              </a:rPr>
              <a:t>Linux. [Refer</a:t>
            </a:r>
            <a:r>
              <a:rPr lang="en-GB" sz="1200" kern="1200" baseline="0" dirty="0" smtClean="0">
                <a:solidFill>
                  <a:schemeClr val="tx1"/>
                </a:solidFill>
                <a:effectLst/>
                <a:latin typeface="+mn-lt"/>
                <a:ea typeface="+mn-ea"/>
                <a:cs typeface="+mn-cs"/>
              </a:rPr>
              <a:t> the audience to the Kali logo]</a:t>
            </a:r>
          </a:p>
          <a:p>
            <a:pPr lvl="1"/>
            <a:r>
              <a:rPr lang="en-GB" sz="1200" kern="1200" dirty="0" smtClean="0">
                <a:solidFill>
                  <a:schemeClr val="tx1"/>
                </a:solidFill>
                <a:effectLst/>
                <a:latin typeface="+mn-lt"/>
                <a:ea typeface="+mn-ea"/>
                <a:cs typeface="+mn-cs"/>
              </a:rPr>
              <a:t>If </a:t>
            </a:r>
            <a:r>
              <a:rPr lang="en-GB" sz="1200" kern="1200" dirty="0">
                <a:solidFill>
                  <a:schemeClr val="tx1"/>
                </a:solidFill>
                <a:effectLst/>
                <a:latin typeface="+mn-lt"/>
                <a:ea typeface="+mn-ea"/>
                <a:cs typeface="+mn-cs"/>
              </a:rPr>
              <a:t>you use Microsoft, you have a Windows Operating System. If use MACs you use OS X. </a:t>
            </a:r>
            <a:endParaRPr lang="en-GB"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Kali </a:t>
            </a:r>
            <a:r>
              <a:rPr lang="en-GB" sz="1200" kern="1200" dirty="0">
                <a:solidFill>
                  <a:schemeClr val="tx1"/>
                </a:solidFill>
                <a:effectLst/>
                <a:latin typeface="+mn-lt"/>
                <a:ea typeface="+mn-ea"/>
                <a:cs typeface="+mn-cs"/>
              </a:rPr>
              <a:t>Linux is exactly the same sort of thing – it’s an operating system made by Linux. </a:t>
            </a:r>
            <a:endParaRPr lang="en-GB" sz="1200" kern="1200" dirty="0" smtClean="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Kali</a:t>
            </a:r>
            <a:r>
              <a:rPr lang="en-GB" sz="1200" kern="1200" dirty="0">
                <a:solidFill>
                  <a:schemeClr val="tx1"/>
                </a:solidFill>
                <a:effectLst/>
                <a:latin typeface="+mn-lt"/>
                <a:ea typeface="+mn-ea"/>
                <a:cs typeface="+mn-cs"/>
              </a:rPr>
              <a:t>, however, comes pre-installed with a full suite of hacking tools</a:t>
            </a:r>
            <a:r>
              <a:rPr lang="en-GB"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Sub Bullets: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Reconnaissance: </a:t>
            </a:r>
            <a:r>
              <a:rPr lang="en-GB" sz="1200" b="0" kern="1200" dirty="0" smtClean="0">
                <a:solidFill>
                  <a:schemeClr val="tx1"/>
                </a:solidFill>
                <a:effectLst/>
                <a:latin typeface="+mn-lt"/>
                <a:ea typeface="+mn-ea"/>
                <a:cs typeface="+mn-cs"/>
              </a:rPr>
              <a:t>These tools will cast</a:t>
            </a:r>
            <a:r>
              <a:rPr lang="en-GB" sz="1200" b="0" kern="1200" baseline="0" dirty="0" smtClean="0">
                <a:solidFill>
                  <a:schemeClr val="tx1"/>
                </a:solidFill>
                <a:effectLst/>
                <a:latin typeface="+mn-lt"/>
                <a:ea typeface="+mn-ea"/>
                <a:cs typeface="+mn-cs"/>
              </a:rPr>
              <a:t> huge nets over the internet searching for systems.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Scanners: </a:t>
            </a:r>
            <a:r>
              <a:rPr lang="en-GB" sz="1200" b="0" kern="1200" baseline="0" dirty="0" smtClean="0">
                <a:solidFill>
                  <a:schemeClr val="tx1"/>
                </a:solidFill>
                <a:effectLst/>
                <a:latin typeface="+mn-lt"/>
                <a:ea typeface="+mn-ea"/>
                <a:cs typeface="+mn-cs"/>
              </a:rPr>
              <a:t>Once found, you can probe them for vulnerabilities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Penetrate: </a:t>
            </a:r>
            <a:r>
              <a:rPr lang="en-GB" sz="1200" b="0" kern="1200" baseline="0" dirty="0" smtClean="0">
                <a:solidFill>
                  <a:schemeClr val="tx1"/>
                </a:solidFill>
                <a:effectLst/>
                <a:latin typeface="+mn-lt"/>
                <a:ea typeface="+mn-ea"/>
                <a:cs typeface="+mn-cs"/>
              </a:rPr>
              <a:t>Then, it’s a simple matter to penetrate and deliver a payload using tools like Metasploit (see logo)</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Ask the audience if they recognise the Tor Logo. </a:t>
            </a:r>
          </a:p>
          <a:p>
            <a:pPr lvl="1"/>
            <a:r>
              <a:rPr lang="en-GB" sz="1200" kern="1200" dirty="0" smtClean="0">
                <a:solidFill>
                  <a:schemeClr val="tx1"/>
                </a:solidFill>
                <a:effectLst/>
                <a:latin typeface="+mn-lt"/>
                <a:ea typeface="+mn-ea"/>
                <a:cs typeface="+mn-cs"/>
              </a:rPr>
              <a:t>If not ask </a:t>
            </a:r>
            <a:r>
              <a:rPr lang="en-GB" sz="1200" kern="1200" baseline="0" dirty="0" smtClean="0">
                <a:solidFill>
                  <a:schemeClr val="tx1"/>
                </a:solidFill>
                <a:effectLst/>
                <a:latin typeface="+mn-lt"/>
                <a:ea typeface="+mn-ea"/>
                <a:cs typeface="+mn-cs"/>
              </a:rPr>
              <a:t>the audience if they’ve heard of Internet Explorer? Chrome or Firefox? </a:t>
            </a:r>
          </a:p>
          <a:p>
            <a:pPr lvl="1"/>
            <a:r>
              <a:rPr lang="en-GB" sz="1200" kern="1200" baseline="0" dirty="0" smtClean="0">
                <a:solidFill>
                  <a:schemeClr val="tx1"/>
                </a:solidFill>
                <a:effectLst/>
                <a:latin typeface="+mn-lt"/>
                <a:ea typeface="+mn-ea"/>
                <a:cs typeface="+mn-cs"/>
              </a:rPr>
              <a:t>By this point they should realise that these are all web browsers – as is Tor. </a:t>
            </a:r>
          </a:p>
          <a:p>
            <a:pPr lvl="1"/>
            <a:r>
              <a:rPr lang="en-GB" sz="1200" kern="1200" baseline="0" dirty="0" smtClean="0">
                <a:solidFill>
                  <a:schemeClr val="tx1"/>
                </a:solidFill>
                <a:effectLst/>
                <a:latin typeface="+mn-lt"/>
                <a:ea typeface="+mn-ea"/>
                <a:cs typeface="+mn-cs"/>
              </a:rPr>
              <a:t>Tor is free to download &amp; easily found, however it gives access to the dark web - where student can purchase, drugs, weapons and hacking tools. </a:t>
            </a:r>
          </a:p>
          <a:p>
            <a:pPr lvl="1"/>
            <a:r>
              <a:rPr lang="en-GB" sz="1200" kern="1200" baseline="0" dirty="0" smtClean="0">
                <a:solidFill>
                  <a:schemeClr val="tx1"/>
                </a:solidFill>
                <a:effectLst/>
                <a:latin typeface="+mn-lt"/>
                <a:ea typeface="+mn-ea"/>
                <a:cs typeface="+mn-cs"/>
              </a:rPr>
              <a:t>There are sites for sadistic pleasure, animal cruelty  - you name it.</a:t>
            </a:r>
          </a:p>
          <a:p>
            <a:pPr lvl="1"/>
            <a:r>
              <a:rPr lang="en-GB" sz="1200" kern="1200" baseline="0" dirty="0" smtClean="0">
                <a:solidFill>
                  <a:schemeClr val="tx1"/>
                </a:solidFill>
                <a:effectLst/>
                <a:latin typeface="+mn-lt"/>
                <a:ea typeface="+mn-ea"/>
                <a:cs typeface="+mn-cs"/>
              </a:rPr>
              <a:t>If a student is using Tor - however - you should start asking questions</a:t>
            </a:r>
          </a:p>
          <a:p>
            <a:pPr lvl="1"/>
            <a:r>
              <a:rPr lang="en-GB" sz="1200" kern="1200" baseline="0" dirty="0" smtClean="0">
                <a:solidFill>
                  <a:schemeClr val="tx1"/>
                </a:solidFill>
                <a:effectLst/>
                <a:latin typeface="+mn-lt"/>
                <a:ea typeface="+mn-ea"/>
                <a:cs typeface="+mn-cs"/>
              </a:rPr>
              <a:t>Most often this is where we find students downloading specialised tools to kick others of gaming platforms.</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C4FC063-914D-4F7A-8F08-BF5F270A4A70}" type="slidenum">
              <a:rPr lang="en-GB" smtClean="0"/>
              <a:t>10</a:t>
            </a:fld>
            <a:endParaRPr lang="en-GB"/>
          </a:p>
        </p:txBody>
      </p:sp>
    </p:spTree>
    <p:extLst>
      <p:ext uri="{BB962C8B-B14F-4D97-AF65-F5344CB8AC3E}">
        <p14:creationId xmlns:p14="http://schemas.microsoft.com/office/powerpoint/2010/main" val="2463105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Updates!!</a:t>
            </a:r>
          </a:p>
          <a:p>
            <a:r>
              <a:rPr lang="en-GB" sz="1200" kern="1200" dirty="0" smtClean="0">
                <a:solidFill>
                  <a:schemeClr val="tx1"/>
                </a:solidFill>
                <a:effectLst/>
                <a:latin typeface="+mn-lt"/>
                <a:ea typeface="+mn-ea"/>
                <a:cs typeface="+mn-cs"/>
              </a:rPr>
              <a:t>Ask </a:t>
            </a:r>
            <a:r>
              <a:rPr lang="en-GB" sz="1200" kern="1200" dirty="0">
                <a:solidFill>
                  <a:schemeClr val="tx1"/>
                </a:solidFill>
                <a:effectLst/>
                <a:latin typeface="+mn-lt"/>
                <a:ea typeface="+mn-ea"/>
                <a:cs typeface="+mn-cs"/>
              </a:rPr>
              <a:t>any security advisor </a:t>
            </a:r>
            <a:r>
              <a:rPr lang="en-GB" sz="1200" kern="1200" dirty="0" smtClean="0">
                <a:solidFill>
                  <a:schemeClr val="tx1"/>
                </a:solidFill>
                <a:effectLst/>
                <a:latin typeface="+mn-lt"/>
                <a:ea typeface="+mn-ea"/>
                <a:cs typeface="+mn-cs"/>
              </a:rPr>
              <a:t>&amp; they’ll </a:t>
            </a:r>
            <a:r>
              <a:rPr lang="en-GB" sz="1200" kern="1200" dirty="0">
                <a:solidFill>
                  <a:schemeClr val="tx1"/>
                </a:solidFill>
                <a:effectLst/>
                <a:latin typeface="+mn-lt"/>
                <a:ea typeface="+mn-ea"/>
                <a:cs typeface="+mn-cs"/>
              </a:rPr>
              <a:t>say </a:t>
            </a:r>
            <a:r>
              <a:rPr lang="en-GB" sz="1200" kern="1200" dirty="0" smtClean="0">
                <a:solidFill>
                  <a:schemeClr val="tx1"/>
                </a:solidFill>
                <a:effectLst/>
                <a:latin typeface="+mn-lt"/>
                <a:ea typeface="+mn-ea"/>
                <a:cs typeface="+mn-cs"/>
              </a:rPr>
              <a:t>the </a:t>
            </a:r>
            <a:r>
              <a:rPr lang="en-GB" sz="1200" kern="1200" dirty="0">
                <a:solidFill>
                  <a:schemeClr val="tx1"/>
                </a:solidFill>
                <a:effectLst/>
                <a:latin typeface="+mn-lt"/>
                <a:ea typeface="+mn-ea"/>
                <a:cs typeface="+mn-cs"/>
              </a:rPr>
              <a:t>most important </a:t>
            </a:r>
            <a:r>
              <a:rPr lang="en-GB" sz="1200" kern="1200" dirty="0" smtClean="0">
                <a:solidFill>
                  <a:schemeClr val="tx1"/>
                </a:solidFill>
                <a:effectLst/>
                <a:latin typeface="+mn-lt"/>
                <a:ea typeface="+mn-ea"/>
                <a:cs typeface="+mn-cs"/>
              </a:rPr>
              <a:t>thing </a:t>
            </a:r>
            <a:r>
              <a:rPr lang="en-GB" sz="1200" kern="1200" dirty="0">
                <a:solidFill>
                  <a:schemeClr val="tx1"/>
                </a:solidFill>
                <a:effectLst/>
                <a:latin typeface="+mn-lt"/>
                <a:ea typeface="+mn-ea"/>
                <a:cs typeface="+mn-cs"/>
              </a:rPr>
              <a:t>you can do </a:t>
            </a:r>
            <a:r>
              <a:rPr lang="en-GB" sz="1200" kern="1200" dirty="0" smtClean="0">
                <a:solidFill>
                  <a:schemeClr val="tx1"/>
                </a:solidFill>
                <a:effectLst/>
                <a:latin typeface="+mn-lt"/>
                <a:ea typeface="+mn-ea"/>
                <a:cs typeface="+mn-cs"/>
              </a:rPr>
              <a:t>to protect yourself from cybercrime is to</a:t>
            </a:r>
            <a:r>
              <a:rPr lang="en-GB" sz="1200" kern="1200" baseline="0" dirty="0" smtClean="0">
                <a:solidFill>
                  <a:schemeClr val="tx1"/>
                </a:solidFill>
                <a:effectLst/>
                <a:latin typeface="+mn-lt"/>
                <a:ea typeface="+mn-ea"/>
                <a:cs typeface="+mn-cs"/>
              </a:rPr>
              <a:t> update.</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CLICK</a:t>
            </a:r>
          </a:p>
          <a:p>
            <a:pPr lvl="1"/>
            <a:r>
              <a:rPr lang="en-GB" sz="1200" b="0" kern="1200" dirty="0" smtClean="0">
                <a:solidFill>
                  <a:schemeClr val="tx1"/>
                </a:solidFill>
                <a:effectLst/>
                <a:latin typeface="+mn-lt"/>
                <a:ea typeface="+mn-ea"/>
                <a:cs typeface="+mn-cs"/>
              </a:rPr>
              <a:t>Yes,</a:t>
            </a:r>
            <a:r>
              <a:rPr lang="en-GB" sz="1200" b="0" kern="1200" baseline="0" dirty="0" smtClean="0">
                <a:solidFill>
                  <a:schemeClr val="tx1"/>
                </a:solidFill>
                <a:effectLst/>
                <a:latin typeface="+mn-lt"/>
                <a:ea typeface="+mn-ea"/>
                <a:cs typeface="+mn-cs"/>
              </a:rPr>
              <a:t> the Network Manager usually runs updates, but if you don’t shut down a terminal (not just switch the monitor off), they wont take affect.  </a:t>
            </a:r>
          </a:p>
          <a:p>
            <a:pPr lvl="1"/>
            <a:r>
              <a:rPr lang="en-GB" sz="1200" b="0" kern="1200" baseline="0" dirty="0" smtClean="0">
                <a:solidFill>
                  <a:schemeClr val="tx1"/>
                </a:solidFill>
                <a:effectLst/>
                <a:latin typeface="+mn-lt"/>
                <a:ea typeface="+mn-ea"/>
                <a:cs typeface="+mn-cs"/>
              </a:rPr>
              <a:t>Again, it you have a school laptop that doesn’t often connect to the school network then it might be your responsibility.</a:t>
            </a:r>
            <a:endParaRPr lang="en-GB" sz="1200" b="0" kern="1200" dirty="0">
              <a:solidFill>
                <a:schemeClr val="tx1"/>
              </a:solidFill>
              <a:effectLst/>
              <a:latin typeface="+mn-lt"/>
              <a:ea typeface="+mn-ea"/>
              <a:cs typeface="+mn-cs"/>
            </a:endParaRPr>
          </a:p>
          <a:p>
            <a:pPr lvl="1"/>
            <a:endParaRPr lang="en-GB" sz="1200" b="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[Click through the </a:t>
            </a:r>
            <a:r>
              <a:rPr lang="en-GB" sz="1200" b="1" kern="1200" baseline="0" dirty="0" smtClean="0">
                <a:solidFill>
                  <a:schemeClr val="tx1"/>
                </a:solidFill>
                <a:effectLst/>
                <a:latin typeface="+mn-lt"/>
                <a:ea typeface="+mn-ea"/>
                <a:cs typeface="+mn-cs"/>
              </a:rPr>
              <a:t>points to explain the following</a:t>
            </a:r>
          </a:p>
          <a:p>
            <a:pPr lvl="1"/>
            <a:r>
              <a:rPr lang="en-GB" b="0" kern="1200" baseline="0" dirty="0" smtClean="0">
                <a:solidFill>
                  <a:schemeClr val="tx1"/>
                </a:solidFill>
                <a:effectLst/>
                <a:latin typeface="+mn-lt"/>
                <a:ea typeface="+mn-ea"/>
                <a:cs typeface="+mn-cs"/>
              </a:rPr>
              <a:t>You should never ignore prompts to update as they fix security weakness in both the software &amp; hardware.  </a:t>
            </a:r>
          </a:p>
          <a:p>
            <a:pPr lvl="1"/>
            <a:r>
              <a:rPr lang="en-GB" b="0" kern="1200" baseline="0" dirty="0" smtClean="0">
                <a:solidFill>
                  <a:schemeClr val="tx1"/>
                </a:solidFill>
                <a:effectLst/>
                <a:latin typeface="+mn-lt"/>
                <a:ea typeface="+mn-ea"/>
                <a:cs typeface="+mn-cs"/>
              </a:rPr>
              <a:t>With Windows, this is usually just a case of typing update in the search bar. Macs are just as easy.</a:t>
            </a:r>
          </a:p>
          <a:p>
            <a:pPr lvl="1"/>
            <a:r>
              <a:rPr lang="en-GB" b="0" kern="1200" baseline="0" dirty="0" smtClean="0">
                <a:solidFill>
                  <a:schemeClr val="tx1"/>
                </a:solidFill>
                <a:effectLst/>
                <a:latin typeface="+mn-lt"/>
                <a:ea typeface="+mn-ea"/>
                <a:cs typeface="+mn-cs"/>
              </a:rPr>
              <a:t>Often, a PC will come with software from the manufacturer. It’s a good idea to locate this &amp; run it to update all the weird stuff like the BIOS &amp; Firmware - which is as important as it sounds.  </a:t>
            </a:r>
          </a:p>
          <a:p>
            <a:pPr lvl="1"/>
            <a:r>
              <a:rPr lang="en-GB" b="0" kern="1200" baseline="0" dirty="0" smtClean="0">
                <a:solidFill>
                  <a:schemeClr val="tx1"/>
                </a:solidFill>
                <a:effectLst/>
                <a:latin typeface="+mn-lt"/>
                <a:ea typeface="+mn-ea"/>
                <a:cs typeface="+mn-cs"/>
              </a:rPr>
              <a:t>Anti-virus software usually updates by itself but never pause or defer it for another time.</a:t>
            </a:r>
          </a:p>
          <a:p>
            <a:pPr lvl="1"/>
            <a:r>
              <a:rPr lang="en-GB" b="0" kern="1200" baseline="0" dirty="0" smtClean="0">
                <a:solidFill>
                  <a:schemeClr val="tx1"/>
                </a:solidFill>
                <a:effectLst/>
                <a:latin typeface="+mn-lt"/>
                <a:ea typeface="+mn-ea"/>
                <a:cs typeface="+mn-cs"/>
              </a:rPr>
              <a:t>Many people forget to update their browser, but this is a huge mistake.  You can pick up all sorts of nasty infections when you browse.</a:t>
            </a:r>
            <a:endParaRPr lang="en-GB" b="0" dirty="0">
              <a:effectLst/>
            </a:endParaRPr>
          </a:p>
        </p:txBody>
      </p:sp>
      <p:sp>
        <p:nvSpPr>
          <p:cNvPr id="4" name="Slide Number Placeholder 3"/>
          <p:cNvSpPr>
            <a:spLocks noGrp="1"/>
          </p:cNvSpPr>
          <p:nvPr>
            <p:ph type="sldNum" sz="quarter" idx="5"/>
          </p:nvPr>
        </p:nvSpPr>
        <p:spPr/>
        <p:txBody>
          <a:bodyPr/>
          <a:lstStyle/>
          <a:p>
            <a:fld id="{AC4FC063-914D-4F7A-8F08-BF5F270A4A70}" type="slidenum">
              <a:rPr lang="en-GB" smtClean="0"/>
              <a:t>11</a:t>
            </a:fld>
            <a:endParaRPr lang="en-GB"/>
          </a:p>
        </p:txBody>
      </p:sp>
    </p:spTree>
    <p:extLst>
      <p:ext uri="{BB962C8B-B14F-4D97-AF65-F5344CB8AC3E}">
        <p14:creationId xmlns:p14="http://schemas.microsoft.com/office/powerpoint/2010/main" val="1159594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5CC6F9-4363-43F5-A9F8-74459AB25B0F}" type="slidenum">
              <a:rPr lang="en-GB" smtClean="0"/>
              <a:t>12</a:t>
            </a:fld>
            <a:endParaRPr lang="en-GB"/>
          </a:p>
        </p:txBody>
      </p:sp>
    </p:spTree>
    <p:extLst>
      <p:ext uri="{BB962C8B-B14F-4D97-AF65-F5344CB8AC3E}">
        <p14:creationId xmlns:p14="http://schemas.microsoft.com/office/powerpoint/2010/main" val="4168542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website has a number of </a:t>
            </a:r>
            <a:r>
              <a:rPr lang="en-GB" baseline="0" dirty="0" smtClean="0"/>
              <a:t>leaflets that link to interesting websites or free courses for children to go on.</a:t>
            </a:r>
          </a:p>
          <a:p>
            <a:r>
              <a:rPr lang="en-GB" baseline="0" dirty="0" smtClean="0"/>
              <a:t>We have some fun competitions for students to tackle and even a video tutorial showing them how to make a dungeons &amp; dragons game in C#. </a:t>
            </a:r>
          </a:p>
          <a:p>
            <a:r>
              <a:rPr lang="en-GB" baseline="0" dirty="0" smtClean="0"/>
              <a:t>A great project for a coding club!</a:t>
            </a:r>
          </a:p>
          <a:p>
            <a:endParaRPr lang="en-GB" baseline="0" dirty="0" smtClean="0"/>
          </a:p>
        </p:txBody>
      </p:sp>
      <p:sp>
        <p:nvSpPr>
          <p:cNvPr id="4" name="Slide Number Placeholder 3"/>
          <p:cNvSpPr>
            <a:spLocks noGrp="1"/>
          </p:cNvSpPr>
          <p:nvPr>
            <p:ph type="sldNum" sz="quarter" idx="10"/>
          </p:nvPr>
        </p:nvSpPr>
        <p:spPr/>
        <p:txBody>
          <a:bodyPr/>
          <a:lstStyle/>
          <a:p>
            <a:fld id="{AC4FC063-914D-4F7A-8F08-BF5F270A4A70}" type="slidenum">
              <a:rPr lang="en-GB" smtClean="0"/>
              <a:t>13</a:t>
            </a:fld>
            <a:endParaRPr lang="en-GB"/>
          </a:p>
        </p:txBody>
      </p:sp>
    </p:spTree>
    <p:extLst>
      <p:ext uri="{BB962C8B-B14F-4D97-AF65-F5344CB8AC3E}">
        <p14:creationId xmlns:p14="http://schemas.microsoft.com/office/powerpoint/2010/main" val="1728829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also have a referral process</a:t>
            </a:r>
            <a:r>
              <a:rPr lang="en-GB" baseline="0" dirty="0" smtClean="0"/>
              <a:t> if you are worried and want to talk to us.</a:t>
            </a:r>
          </a:p>
          <a:p>
            <a:endParaRPr lang="en-GB" baseline="0" dirty="0" smtClean="0"/>
          </a:p>
          <a:p>
            <a:r>
              <a:rPr lang="en-GB" baseline="0" dirty="0" smtClean="0"/>
              <a:t>Remember, if we are asked to intervene we will work with whatever partners as deemed appropriate.</a:t>
            </a:r>
          </a:p>
          <a:p>
            <a:endParaRPr lang="en-GB" baseline="0" dirty="0" smtClean="0"/>
          </a:p>
          <a:p>
            <a:r>
              <a:rPr lang="en-GB" baseline="0" dirty="0" smtClean="0"/>
              <a:t>Our aim would be to reset the moral compass and then encourage the student to learn about these things in a safe and constructive manner.</a:t>
            </a:r>
          </a:p>
          <a:p>
            <a:endParaRPr lang="en-GB" baseline="0" dirty="0" smtClean="0"/>
          </a:p>
          <a:p>
            <a:r>
              <a:rPr lang="en-GB" baseline="0" dirty="0" smtClean="0"/>
              <a:t>Thank you for your time </a:t>
            </a:r>
            <a:r>
              <a:rPr lang="en-GB" baseline="0" smtClean="0"/>
              <a:t>and patience.</a:t>
            </a:r>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AC4FC063-914D-4F7A-8F08-BF5F270A4A70}" type="slidenum">
              <a:rPr lang="en-GB" smtClean="0"/>
              <a:t>14</a:t>
            </a:fld>
            <a:endParaRPr lang="en-GB"/>
          </a:p>
        </p:txBody>
      </p:sp>
    </p:spTree>
    <p:extLst>
      <p:ext uri="{BB962C8B-B14F-4D97-AF65-F5344CB8AC3E}">
        <p14:creationId xmlns:p14="http://schemas.microsoft.com/office/powerpoint/2010/main" val="222268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this slide to explain that the first part of the Computer</a:t>
            </a:r>
            <a:r>
              <a:rPr lang="en-GB" baseline="0" dirty="0" smtClean="0"/>
              <a:t> Misuse Act involves accessing someone else’s digital devices without their permission.</a:t>
            </a:r>
          </a:p>
          <a:p>
            <a:endParaRPr lang="en-GB" b="0" baseline="0" dirty="0" smtClean="0"/>
          </a:p>
          <a:p>
            <a:r>
              <a:rPr lang="en-GB" b="0" baseline="0" dirty="0" smtClean="0"/>
              <a:t>By digital device we mean laptops, desktops, iPad or even a mobile phone.</a:t>
            </a:r>
            <a:endParaRPr lang="en-GB" b="0" dirty="0"/>
          </a:p>
        </p:txBody>
      </p:sp>
      <p:sp>
        <p:nvSpPr>
          <p:cNvPr id="4" name="Slide Number Placeholder 3"/>
          <p:cNvSpPr>
            <a:spLocks noGrp="1"/>
          </p:cNvSpPr>
          <p:nvPr>
            <p:ph type="sldNum" sz="quarter" idx="10"/>
          </p:nvPr>
        </p:nvSpPr>
        <p:spPr/>
        <p:txBody>
          <a:bodyPr/>
          <a:lstStyle/>
          <a:p>
            <a:fld id="{AC4FC063-914D-4F7A-8F08-BF5F270A4A70}" type="slidenum">
              <a:rPr lang="en-GB" smtClean="0"/>
              <a:t>2</a:t>
            </a:fld>
            <a:endParaRPr lang="en-GB" dirty="0"/>
          </a:p>
        </p:txBody>
      </p:sp>
    </p:spTree>
    <p:extLst>
      <p:ext uri="{BB962C8B-B14F-4D97-AF65-F5344CB8AC3E}">
        <p14:creationId xmlns:p14="http://schemas.microsoft.com/office/powerpoint/2010/main" val="2875418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do </a:t>
            </a:r>
            <a:r>
              <a:rPr lang="en-GB" dirty="0" smtClean="0"/>
              <a:t>we think</a:t>
            </a:r>
            <a:r>
              <a:rPr lang="en-GB" dirty="0"/>
              <a:t>? </a:t>
            </a:r>
            <a:r>
              <a:rPr lang="en-GB" b="0" dirty="0"/>
              <a:t>What would be the maximum </a:t>
            </a:r>
            <a:r>
              <a:rPr lang="en-GB" b="0" dirty="0" smtClean="0"/>
              <a:t>punishment </a:t>
            </a:r>
            <a:r>
              <a:rPr lang="en-GB" b="0" dirty="0"/>
              <a:t>. . . if </a:t>
            </a:r>
            <a:r>
              <a:rPr lang="en-GB" b="0" dirty="0" smtClean="0"/>
              <a:t>we were </a:t>
            </a:r>
            <a:r>
              <a:rPr lang="en-GB" b="0" dirty="0"/>
              <a:t>over 18? Is it . . .</a:t>
            </a:r>
          </a:p>
          <a:p>
            <a:endParaRPr lang="en-GB" b="1" dirty="0"/>
          </a:p>
          <a:p>
            <a:r>
              <a:rPr lang="en-GB" b="1" dirty="0"/>
              <a:t>Run through each bullet point &amp; give </a:t>
            </a:r>
            <a:r>
              <a:rPr lang="en-GB" b="1" dirty="0" smtClean="0"/>
              <a:t>parents 20 </a:t>
            </a:r>
            <a:r>
              <a:rPr lang="en-GB" b="1" dirty="0"/>
              <a:t>seconds to discuss in </a:t>
            </a:r>
            <a:r>
              <a:rPr lang="en-GB" b="1" dirty="0" smtClean="0"/>
              <a:t>pairs. </a:t>
            </a:r>
            <a:r>
              <a:rPr lang="en-GB" sz="1200" b="1" kern="1200" dirty="0" smtClean="0">
                <a:solidFill>
                  <a:schemeClr val="tx1"/>
                </a:solidFill>
                <a:latin typeface="+mn-lt"/>
                <a:ea typeface="+mn-ea"/>
                <a:cs typeface="+mn-cs"/>
              </a:rPr>
              <a:t>By </a:t>
            </a:r>
            <a:r>
              <a:rPr lang="en-GB" sz="1200" b="1" kern="1200" dirty="0">
                <a:solidFill>
                  <a:schemeClr val="tx1"/>
                </a:solidFill>
                <a:latin typeface="+mn-lt"/>
                <a:ea typeface="+mn-ea"/>
                <a:cs typeface="+mn-cs"/>
              </a:rPr>
              <a:t>show of hands, collect </a:t>
            </a:r>
            <a:r>
              <a:rPr lang="en-GB" sz="1200" b="1" kern="1200" dirty="0" smtClean="0">
                <a:solidFill>
                  <a:schemeClr val="tx1"/>
                </a:solidFill>
                <a:latin typeface="+mn-lt"/>
                <a:ea typeface="+mn-ea"/>
                <a:cs typeface="+mn-cs"/>
              </a:rPr>
              <a:t>responses</a:t>
            </a:r>
            <a:r>
              <a:rPr lang="en-GB" sz="1200" b="0" kern="1200" dirty="0" smtClean="0">
                <a:solidFill>
                  <a:schemeClr val="tx1"/>
                </a:solidFill>
                <a:latin typeface="+mn-lt"/>
                <a:ea typeface="+mn-ea"/>
                <a:cs typeface="+mn-cs"/>
              </a:rPr>
              <a:t>. </a:t>
            </a:r>
          </a:p>
          <a:p>
            <a:endParaRPr lang="en-GB" sz="1200" b="0" kern="1200" dirty="0" smtClean="0">
              <a:solidFill>
                <a:schemeClr val="tx1"/>
              </a:solidFill>
              <a:latin typeface="+mn-lt"/>
              <a:ea typeface="+mn-ea"/>
              <a:cs typeface="+mn-cs"/>
            </a:endParaRPr>
          </a:p>
          <a:p>
            <a:r>
              <a:rPr lang="en-GB" dirty="0" smtClean="0"/>
              <a:t>The </a:t>
            </a:r>
            <a:r>
              <a:rPr lang="en-GB" dirty="0"/>
              <a:t>answer is 2 year’s. You may also get a fine</a:t>
            </a:r>
            <a:r>
              <a:rPr lang="en-GB" baseline="0" dirty="0"/>
              <a:t> that cannot exceed £5,000</a:t>
            </a:r>
          </a:p>
          <a:p>
            <a:endParaRPr lang="en-GB" dirty="0"/>
          </a:p>
          <a:p>
            <a:r>
              <a:rPr lang="en-GB" b="1" dirty="0" smtClean="0"/>
              <a:t>Shocking</a:t>
            </a:r>
            <a:r>
              <a:rPr lang="en-GB" dirty="0" smtClean="0"/>
              <a:t>? </a:t>
            </a:r>
          </a:p>
          <a:p>
            <a:r>
              <a:rPr lang="en-GB" dirty="0" smtClean="0"/>
              <a:t>It depends </a:t>
            </a:r>
            <a:r>
              <a:rPr lang="en-GB" dirty="0"/>
              <a:t>on how </a:t>
            </a:r>
            <a:r>
              <a:rPr lang="en-GB" dirty="0" smtClean="0"/>
              <a:t>access was gained &amp; </a:t>
            </a:r>
            <a:r>
              <a:rPr lang="en-GB" dirty="0"/>
              <a:t>what computer </a:t>
            </a:r>
            <a:r>
              <a:rPr lang="en-GB" dirty="0" smtClean="0"/>
              <a:t>was accessed</a:t>
            </a:r>
            <a:r>
              <a:rPr lang="en-GB" dirty="0"/>
              <a:t>. </a:t>
            </a:r>
            <a:endParaRPr lang="en-GB" dirty="0" smtClean="0"/>
          </a:p>
          <a:p>
            <a:r>
              <a:rPr lang="en-GB" dirty="0" smtClean="0"/>
              <a:t>A </a:t>
            </a:r>
            <a:r>
              <a:rPr lang="en-GB" baseline="0" dirty="0" smtClean="0"/>
              <a:t>police </a:t>
            </a:r>
            <a:r>
              <a:rPr lang="en-GB" baseline="0" dirty="0"/>
              <a:t>officer that abuses his</a:t>
            </a:r>
            <a:r>
              <a:rPr lang="en-GB" dirty="0"/>
              <a:t> position </a:t>
            </a:r>
            <a:r>
              <a:rPr lang="en-GB" dirty="0" smtClean="0"/>
              <a:t>of trust to </a:t>
            </a:r>
            <a:r>
              <a:rPr lang="en-GB" dirty="0"/>
              <a:t>access a database with </a:t>
            </a:r>
            <a:r>
              <a:rPr lang="en-GB" dirty="0" smtClean="0"/>
              <a:t>critically sensitive </a:t>
            </a:r>
            <a:r>
              <a:rPr lang="en-GB" dirty="0"/>
              <a:t>data on it </a:t>
            </a:r>
            <a:r>
              <a:rPr lang="en-GB" dirty="0" smtClean="0"/>
              <a:t> may well  get a </a:t>
            </a:r>
            <a:r>
              <a:rPr lang="en-GB" dirty="0"/>
              <a:t>2 year sentence. </a:t>
            </a:r>
            <a:endParaRPr lang="en-GB" dirty="0" smtClean="0"/>
          </a:p>
          <a:p>
            <a:r>
              <a:rPr lang="en-GB" dirty="0" smtClean="0"/>
              <a:t>A student hacking his best friend’s account, however,</a:t>
            </a:r>
            <a:r>
              <a:rPr lang="en-GB" baseline="0" dirty="0" smtClean="0"/>
              <a:t> might be looking </a:t>
            </a:r>
            <a:r>
              <a:rPr lang="en-GB" baseline="0" dirty="0"/>
              <a:t>at that </a:t>
            </a:r>
            <a:r>
              <a:rPr lang="en-GB" baseline="0" dirty="0" smtClean="0"/>
              <a:t>letter – which isn’t very nice – trust me! </a:t>
            </a:r>
          </a:p>
        </p:txBody>
      </p:sp>
      <p:sp>
        <p:nvSpPr>
          <p:cNvPr id="4" name="Slide Number Placeholder 3"/>
          <p:cNvSpPr>
            <a:spLocks noGrp="1"/>
          </p:cNvSpPr>
          <p:nvPr>
            <p:ph type="sldNum" sz="quarter" idx="10"/>
          </p:nvPr>
        </p:nvSpPr>
        <p:spPr/>
        <p:txBody>
          <a:bodyPr/>
          <a:lstStyle/>
          <a:p>
            <a:fld id="{AC4FC063-914D-4F7A-8F08-BF5F270A4A70}" type="slidenum">
              <a:rPr lang="en-GB" smtClean="0"/>
              <a:t>3</a:t>
            </a:fld>
            <a:endParaRPr lang="en-GB" dirty="0"/>
          </a:p>
        </p:txBody>
      </p:sp>
    </p:spTree>
    <p:extLst>
      <p:ext uri="{BB962C8B-B14F-4D97-AF65-F5344CB8AC3E}">
        <p14:creationId xmlns:p14="http://schemas.microsoft.com/office/powerpoint/2010/main" val="3578438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 second part of the Computer Misuse Act, involves not only </a:t>
            </a:r>
            <a:r>
              <a:rPr lang="en-GB" b="0" dirty="0" smtClean="0"/>
              <a:t>accessing </a:t>
            </a:r>
            <a:r>
              <a:rPr lang="en-GB" b="0" dirty="0"/>
              <a:t>stuff without permission but doing something bad</a:t>
            </a:r>
            <a:r>
              <a:rPr lang="en-GB" b="0" dirty="0" smtClean="0"/>
              <a:t>.</a:t>
            </a:r>
          </a:p>
          <a:p>
            <a:r>
              <a:rPr lang="en-GB" b="0" dirty="0" smtClean="0"/>
              <a:t>Some people do this</a:t>
            </a:r>
            <a:r>
              <a:rPr lang="en-GB" b="0" baseline="0" dirty="0" smtClean="0"/>
              <a:t> because they really don’t know they are breaking the law. </a:t>
            </a:r>
          </a:p>
          <a:p>
            <a:r>
              <a:rPr lang="en-GB" b="0" baseline="0" dirty="0" smtClean="0"/>
              <a:t>Others do it because they are not nice or think they won’t get caught!</a:t>
            </a:r>
            <a:endParaRPr lang="en-GB" b="0" dirty="0"/>
          </a:p>
          <a:p>
            <a:endParaRPr lang="en-GB" b="0" dirty="0"/>
          </a:p>
          <a:p>
            <a:r>
              <a:rPr lang="en-GB" b="0" dirty="0"/>
              <a:t>Perhaps you . . . </a:t>
            </a:r>
          </a:p>
          <a:p>
            <a:endParaRPr lang="en-GB" b="0" dirty="0"/>
          </a:p>
          <a:p>
            <a:r>
              <a:rPr lang="en-GB" b="1" dirty="0"/>
              <a:t>Run through each bullet &amp; add emphasis where possible.</a:t>
            </a:r>
          </a:p>
        </p:txBody>
      </p:sp>
      <p:sp>
        <p:nvSpPr>
          <p:cNvPr id="4" name="Slide Number Placeholder 3"/>
          <p:cNvSpPr>
            <a:spLocks noGrp="1"/>
          </p:cNvSpPr>
          <p:nvPr>
            <p:ph type="sldNum" sz="quarter" idx="10"/>
          </p:nvPr>
        </p:nvSpPr>
        <p:spPr/>
        <p:txBody>
          <a:bodyPr/>
          <a:lstStyle/>
          <a:p>
            <a:fld id="{AC4FC063-914D-4F7A-8F08-BF5F270A4A70}" type="slidenum">
              <a:rPr lang="en-GB" smtClean="0"/>
              <a:t>4</a:t>
            </a:fld>
            <a:endParaRPr lang="en-GB" dirty="0"/>
          </a:p>
        </p:txBody>
      </p:sp>
    </p:spTree>
    <p:extLst>
      <p:ext uri="{BB962C8B-B14F-4D97-AF65-F5344CB8AC3E}">
        <p14:creationId xmlns:p14="http://schemas.microsoft.com/office/powerpoint/2010/main" val="1348539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do you think? If you are over 18, what w</a:t>
            </a:r>
            <a:r>
              <a:rPr lang="en-GB" b="0" dirty="0"/>
              <a:t>ould the maximum punishment be</a:t>
            </a:r>
          </a:p>
          <a:p>
            <a:endParaRPr lang="en-GB" b="1" dirty="0"/>
          </a:p>
          <a:p>
            <a:r>
              <a:rPr lang="en-GB" b="1" dirty="0"/>
              <a:t>Run through each bullet point &amp; give students </a:t>
            </a:r>
            <a:r>
              <a:rPr lang="en-GB" b="1" dirty="0" smtClean="0"/>
              <a:t>20 </a:t>
            </a:r>
            <a:r>
              <a:rPr lang="en-GB" b="1" dirty="0"/>
              <a:t>seconds to discuss in </a:t>
            </a:r>
            <a:r>
              <a:rPr lang="en-GB" b="1" dirty="0" smtClean="0"/>
              <a:t>pairs. </a:t>
            </a:r>
            <a:r>
              <a:rPr lang="en-GB" sz="1200" b="1" kern="1200" dirty="0" smtClean="0">
                <a:solidFill>
                  <a:schemeClr val="tx1"/>
                </a:solidFill>
                <a:latin typeface="+mn-lt"/>
                <a:ea typeface="+mn-ea"/>
                <a:cs typeface="+mn-cs"/>
              </a:rPr>
              <a:t>By </a:t>
            </a:r>
            <a:r>
              <a:rPr lang="en-GB" sz="1200" b="1" kern="1200" dirty="0">
                <a:solidFill>
                  <a:schemeClr val="tx1"/>
                </a:solidFill>
                <a:latin typeface="+mn-lt"/>
                <a:ea typeface="+mn-ea"/>
                <a:cs typeface="+mn-cs"/>
              </a:rPr>
              <a:t>show of hands, collect the responses.</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C4FC063-914D-4F7A-8F08-BF5F270A4A70}" type="slidenum">
              <a:rPr lang="en-GB" smtClean="0"/>
              <a:t>5</a:t>
            </a:fld>
            <a:endParaRPr lang="en-GB" dirty="0"/>
          </a:p>
        </p:txBody>
      </p:sp>
    </p:spTree>
    <p:extLst>
      <p:ext uri="{BB962C8B-B14F-4D97-AF65-F5344CB8AC3E}">
        <p14:creationId xmlns:p14="http://schemas.microsoft.com/office/powerpoint/2010/main" val="2338237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t>
            </a:r>
            <a:r>
              <a:rPr lang="en-GB" dirty="0"/>
              <a:t>answer is </a:t>
            </a:r>
            <a:r>
              <a:rPr lang="en-GB" dirty="0" smtClean="0"/>
              <a:t>10 </a:t>
            </a:r>
            <a:r>
              <a:rPr lang="en-GB" dirty="0"/>
              <a:t>years but again it depends on what you did. </a:t>
            </a:r>
            <a:endParaRPr lang="en-GB" dirty="0" smtClean="0"/>
          </a:p>
          <a:p>
            <a:r>
              <a:rPr lang="en-GB" dirty="0" smtClean="0"/>
              <a:t>Lets </a:t>
            </a:r>
            <a:r>
              <a:rPr lang="en-GB" dirty="0"/>
              <a:t>say, you </a:t>
            </a:r>
            <a:r>
              <a:rPr lang="en-GB" dirty="0" smtClean="0"/>
              <a:t>planted </a:t>
            </a:r>
            <a:r>
              <a:rPr lang="en-GB" dirty="0"/>
              <a:t>ransomware </a:t>
            </a:r>
            <a:r>
              <a:rPr lang="en-GB" dirty="0" smtClean="0"/>
              <a:t>on the schools computers which </a:t>
            </a:r>
            <a:r>
              <a:rPr lang="en-GB" dirty="0"/>
              <a:t>encrypts </a:t>
            </a:r>
            <a:r>
              <a:rPr lang="en-GB" dirty="0" smtClean="0"/>
              <a:t>everything (i.e. scrambles </a:t>
            </a:r>
            <a:r>
              <a:rPr lang="en-GB" dirty="0"/>
              <a:t>all the </a:t>
            </a:r>
            <a:r>
              <a:rPr lang="en-GB" dirty="0" smtClean="0"/>
              <a:t>data</a:t>
            </a:r>
            <a:r>
              <a:rPr lang="en-GB" dirty="0"/>
              <a:t>). </a:t>
            </a:r>
          </a:p>
          <a:p>
            <a:endParaRPr lang="en-GB" dirty="0" smtClean="0"/>
          </a:p>
          <a:p>
            <a:r>
              <a:rPr lang="en-GB" dirty="0" smtClean="0"/>
              <a:t>How would your school cope? </a:t>
            </a:r>
          </a:p>
          <a:p>
            <a:pPr marL="171450" indent="-171450">
              <a:buFont typeface="Arial" panose="020B0604020202020204" pitchFamily="34" charset="0"/>
              <a:buChar char="•"/>
            </a:pPr>
            <a:r>
              <a:rPr lang="en-GB" dirty="0" smtClean="0"/>
              <a:t>Any work you’ve done on the computers is gone. </a:t>
            </a:r>
          </a:p>
          <a:p>
            <a:pPr marL="171450" indent="-171450">
              <a:buFont typeface="Arial" panose="020B0604020202020204" pitchFamily="34" charset="0"/>
              <a:buChar char="•"/>
            </a:pPr>
            <a:r>
              <a:rPr lang="en-GB" dirty="0" smtClean="0"/>
              <a:t>Any activity sheets or PowerPoints the teachers use have gone.  </a:t>
            </a:r>
          </a:p>
          <a:p>
            <a:pPr marL="171450" indent="-171450">
              <a:buFont typeface="Arial" panose="020B0604020202020204" pitchFamily="34" charset="0"/>
              <a:buChar char="•"/>
            </a:pPr>
            <a:r>
              <a:rPr lang="en-GB" dirty="0" smtClean="0"/>
              <a:t>All the grades and reports about how</a:t>
            </a:r>
            <a:r>
              <a:rPr lang="en-GB" baseline="0" dirty="0" smtClean="0"/>
              <a:t> students are doing</a:t>
            </a:r>
            <a:r>
              <a:rPr lang="en-GB" dirty="0" smtClean="0"/>
              <a:t> are gone.</a:t>
            </a:r>
          </a:p>
          <a:p>
            <a:pPr marL="171450" indent="-171450">
              <a:buFont typeface="Arial" panose="020B0604020202020204" pitchFamily="34" charset="0"/>
              <a:buChar char="•"/>
            </a:pPr>
            <a:r>
              <a:rPr lang="en-GB" dirty="0" smtClean="0"/>
              <a:t>In fact, how does the school know who is in what classroom, who needs what medicines, or how to get in touch with parents if there’s an emergency?</a:t>
            </a:r>
          </a:p>
          <a:p>
            <a:pPr marL="171450" indent="-171450">
              <a:buFont typeface="Arial" panose="020B0604020202020204" pitchFamily="34" charset="0"/>
              <a:buChar char="•"/>
            </a:pPr>
            <a:r>
              <a:rPr lang="en-GB" dirty="0" smtClean="0"/>
              <a:t>How does the school pay for the electricity, gas, food or other educational resources it uses? </a:t>
            </a:r>
          </a:p>
          <a:p>
            <a:pPr marL="171450" indent="-171450">
              <a:buFont typeface="Arial" panose="020B0604020202020204" pitchFamily="34" charset="0"/>
              <a:buChar char="•"/>
            </a:pPr>
            <a:r>
              <a:rPr lang="en-GB" dirty="0" smtClean="0"/>
              <a:t>How does it pay staff</a:t>
            </a:r>
            <a:r>
              <a:rPr lang="en-GB" baseline="0" dirty="0" smtClean="0"/>
              <a:t> or run</a:t>
            </a:r>
            <a:r>
              <a:rPr lang="en-GB" dirty="0" smtClean="0"/>
              <a:t> the canteen?</a:t>
            </a:r>
          </a:p>
          <a:p>
            <a:pPr marL="171450" indent="-171450">
              <a:buFont typeface="Arial" panose="020B0604020202020204" pitchFamily="34" charset="0"/>
              <a:buChar char="•"/>
            </a:pPr>
            <a:r>
              <a:rPr lang="en-GB" dirty="0" smtClean="0"/>
              <a:t>And if a school loses the private data on you they have to pay millions of pounds in damages.</a:t>
            </a:r>
          </a:p>
          <a:p>
            <a:pPr marL="171450" indent="-171450">
              <a:buFont typeface="Arial" panose="020B0604020202020204" pitchFamily="34" charset="0"/>
              <a:buChar char="•"/>
            </a:pPr>
            <a:r>
              <a:rPr lang="en-GB" dirty="0" smtClean="0"/>
              <a:t>And what is true of a school is true of a business – businesses collapse when they lose customer data and employees end up losing their jobs!</a:t>
            </a:r>
          </a:p>
          <a:p>
            <a:pPr marL="0" indent="0">
              <a:buFont typeface="Arial" panose="020B0604020202020204" pitchFamily="34" charset="0"/>
              <a:buNone/>
            </a:pPr>
            <a:endParaRPr lang="en-GB" dirty="0" smtClean="0"/>
          </a:p>
          <a:p>
            <a:pPr marL="0" indent="0">
              <a:buFont typeface="Arial" panose="020B0604020202020204" pitchFamily="34" charset="0"/>
              <a:buNone/>
            </a:pPr>
            <a:r>
              <a:rPr lang="en-GB" dirty="0" smtClean="0"/>
              <a:t>And if you can imagine the heartache and suffering that hacking causes, you’d understand why 5 years can sometimes be perfectly reasonable.</a:t>
            </a:r>
          </a:p>
          <a:p>
            <a:pPr marL="0" indent="0">
              <a:buFont typeface="Arial" panose="020B0604020202020204" pitchFamily="34" charset="0"/>
              <a:buNone/>
            </a:pPr>
            <a:r>
              <a:rPr lang="en-GB" dirty="0" smtClean="0"/>
              <a:t>What happens if you play with a</a:t>
            </a:r>
            <a:r>
              <a:rPr lang="en-GB" baseline="0" dirty="0" smtClean="0"/>
              <a:t> computer that protect people’s well being and safety and someone got hurt? </a:t>
            </a:r>
          </a:p>
          <a:p>
            <a:pPr marL="0" indent="0">
              <a:buFont typeface="Arial" panose="020B0604020202020204" pitchFamily="34" charset="0"/>
              <a:buNone/>
            </a:pPr>
            <a:r>
              <a:rPr lang="en-GB" baseline="0" dirty="0" smtClean="0"/>
              <a:t>Perhaps they can think of an example where people’s lives depend on computers (e.g. the NHS or aviation)</a:t>
            </a:r>
            <a:endParaRPr lang="en-GB" dirty="0" smtClean="0"/>
          </a:p>
          <a:p>
            <a:endParaRPr lang="en-GB" dirty="0"/>
          </a:p>
        </p:txBody>
      </p:sp>
      <p:sp>
        <p:nvSpPr>
          <p:cNvPr id="4" name="Slide Number Placeholder 3"/>
          <p:cNvSpPr>
            <a:spLocks noGrp="1"/>
          </p:cNvSpPr>
          <p:nvPr>
            <p:ph type="sldNum" sz="quarter" idx="10"/>
          </p:nvPr>
        </p:nvSpPr>
        <p:spPr/>
        <p:txBody>
          <a:bodyPr/>
          <a:lstStyle/>
          <a:p>
            <a:fld id="{AC4FC063-914D-4F7A-8F08-BF5F270A4A70}" type="slidenum">
              <a:rPr lang="en-GB" smtClean="0"/>
              <a:t>6</a:t>
            </a:fld>
            <a:endParaRPr lang="en-GB" dirty="0"/>
          </a:p>
        </p:txBody>
      </p:sp>
    </p:spTree>
    <p:extLst>
      <p:ext uri="{BB962C8B-B14F-4D97-AF65-F5344CB8AC3E}">
        <p14:creationId xmlns:p14="http://schemas.microsoft.com/office/powerpoint/2010/main" val="219714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Because</a:t>
            </a:r>
            <a:r>
              <a:rPr lang="en-GB" baseline="0" dirty="0"/>
              <a:t> of the paucity of research into cyber criminality, we are often at lost to describe the typical profile of a young offender</a:t>
            </a:r>
            <a:r>
              <a:rPr lang="en-GB" baseline="0" dirty="0" smtClean="0"/>
              <a:t>.</a:t>
            </a:r>
          </a:p>
          <a:p>
            <a:endParaRPr lang="en-GB" baseline="0" dirty="0"/>
          </a:p>
          <a:p>
            <a:r>
              <a:rPr lang="en-GB" b="1" baseline="0" dirty="0" smtClean="0"/>
              <a:t>Run through each bullet point.</a:t>
            </a:r>
          </a:p>
          <a:p>
            <a:r>
              <a:rPr lang="en-GB" b="1" baseline="0" dirty="0" smtClean="0"/>
              <a:t>NB:</a:t>
            </a:r>
          </a:p>
          <a:p>
            <a:r>
              <a:rPr lang="en-GB" b="0" baseline="0" dirty="0" smtClean="0"/>
              <a:t>There is some interesting research at the moment regarding possible connections between autism &amp; hacking. Sometimes, these children are socially isolated and find solace in computing. Sometimes, the logic of a digital device, coupled with the difficult of trying to understand what is morally acceptable – presents challenges for these children that make it more likely that they may end up on the wrong side of the law.</a:t>
            </a:r>
          </a:p>
          <a:p>
            <a:r>
              <a:rPr lang="en-GB" b="0" baseline="0" dirty="0" smtClean="0"/>
              <a:t>Not because these children are any more naughty, but that sometimes</a:t>
            </a:r>
          </a:p>
          <a:p>
            <a:endParaRPr lang="en-GB" baseline="0" dirty="0"/>
          </a:p>
          <a:p>
            <a:r>
              <a:rPr lang="en-GB" baseline="0" dirty="0"/>
              <a:t>And yet, teenage cyber criminals can display all of these traits.</a:t>
            </a:r>
          </a:p>
          <a:p>
            <a:endParaRPr lang="en-GB" baseline="0" dirty="0"/>
          </a:p>
          <a:p>
            <a:r>
              <a:rPr lang="en-GB" baseline="0" dirty="0"/>
              <a:t>It seems to me, however, that there are 2 critically important facets to cyber dependent crime</a:t>
            </a:r>
          </a:p>
          <a:p>
            <a:pPr marL="228600" indent="-228600">
              <a:buAutoNum type="alphaUcParenR"/>
            </a:pPr>
            <a:r>
              <a:rPr lang="en-GB" baseline="0" dirty="0"/>
              <a:t>Teenagers love the idea of being able to hack. It gives </a:t>
            </a:r>
            <a:r>
              <a:rPr lang="en-GB" baseline="0" dirty="0" smtClean="0"/>
              <a:t>them a </a:t>
            </a:r>
            <a:r>
              <a:rPr lang="en-GB" baseline="0" dirty="0"/>
              <a:t>certain amount of kudos that is hard to get elsewhere. It is also the automatic badge of honour for being technically gifted and an elite programmer – even if this is not the case. </a:t>
            </a:r>
            <a:endParaRPr lang="en-GB" baseline="0" dirty="0" smtClean="0"/>
          </a:p>
          <a:p>
            <a:pPr marL="228600" indent="-228600">
              <a:buAutoNum type="alphaUcParenR"/>
            </a:pPr>
            <a:r>
              <a:rPr lang="en-GB" baseline="0" dirty="0" smtClean="0"/>
              <a:t>Secondly</a:t>
            </a:r>
            <a:r>
              <a:rPr lang="en-GB" baseline="0" dirty="0"/>
              <a:t>, there is an enormous sense of self gratification when your exploit kit works. It is the thrill of committing a crime without the fear that you will be identified and reprimanded. That there is far less chance of you being caught sat behind your computer in the safety of your own bedroom then being identified on CCTV or caught red-handed in your local Curry’s store having smashed up all the electronic stuff</a:t>
            </a:r>
            <a:r>
              <a:rPr lang="en-GB" baseline="0" dirty="0" smtClean="0"/>
              <a:t>.</a:t>
            </a:r>
          </a:p>
          <a:p>
            <a:pPr marL="228600" indent="-228600">
              <a:buAutoNum type="alphaUcParenR"/>
            </a:pPr>
            <a:endParaRPr lang="en-GB" baseline="0" dirty="0" smtClean="0"/>
          </a:p>
          <a:p>
            <a:pPr marL="0" indent="0">
              <a:buNone/>
            </a:pPr>
            <a:r>
              <a:rPr lang="en-GB" b="1" baseline="0" dirty="0" smtClean="0"/>
              <a:t>[CLICK]</a:t>
            </a:r>
            <a:endParaRPr lang="en-GB" b="1" baseline="0" dirty="0"/>
          </a:p>
          <a:p>
            <a:pPr marL="228600" indent="-228600">
              <a:buAutoNum type="alphaUcParenR"/>
            </a:pPr>
            <a:r>
              <a:rPr lang="en-GB" baseline="0" dirty="0"/>
              <a:t>And finally - and perhaps most worryingly – it is the misconception that actions are without consequences. That there are no ‘victims’ in a cyber attack. I wonder how many children know that planting malware on a hospital database or just launching a DDoS attack against the wrong type of server can earn you life imprisonment and a £5000 </a:t>
            </a:r>
            <a:r>
              <a:rPr lang="en-GB" baseline="0" dirty="0" smtClean="0"/>
              <a:t>fine for endangering lives or putting important communication platforms at risk.  </a:t>
            </a:r>
          </a:p>
          <a:p>
            <a:pPr marL="0" indent="0">
              <a:buNone/>
            </a:pPr>
            <a:endParaRPr lang="en-GB" baseline="0" dirty="0" smtClean="0"/>
          </a:p>
          <a:p>
            <a:pPr marL="0" indent="0">
              <a:buNone/>
            </a:pPr>
            <a:r>
              <a:rPr lang="en-GB" baseline="0" dirty="0" smtClean="0"/>
              <a:t>When </a:t>
            </a:r>
            <a:r>
              <a:rPr lang="en-GB" baseline="0" dirty="0"/>
              <a:t>personal data gets leaked, companies are investigated, people lose their job and thousands of pounds – and sometimes millions - are lost in revenue and reputation.</a:t>
            </a:r>
          </a:p>
        </p:txBody>
      </p:sp>
      <p:sp>
        <p:nvSpPr>
          <p:cNvPr id="4" name="Slide Number Placeholder 3"/>
          <p:cNvSpPr>
            <a:spLocks noGrp="1"/>
          </p:cNvSpPr>
          <p:nvPr>
            <p:ph type="sldNum" sz="quarter" idx="10"/>
          </p:nvPr>
        </p:nvSpPr>
        <p:spPr/>
        <p:txBody>
          <a:bodyPr/>
          <a:lstStyle/>
          <a:p>
            <a:fld id="{C35CC6F9-4363-43F5-A9F8-74459AB25B0F}" type="slidenum">
              <a:rPr lang="en-GB" smtClean="0"/>
              <a:t>7</a:t>
            </a:fld>
            <a:endParaRPr lang="en-GB"/>
          </a:p>
        </p:txBody>
      </p:sp>
    </p:spTree>
    <p:extLst>
      <p:ext uri="{BB962C8B-B14F-4D97-AF65-F5344CB8AC3E}">
        <p14:creationId xmlns:p14="http://schemas.microsoft.com/office/powerpoint/2010/main" val="3071897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With a little bit of technical know-how, it’s easy to </a:t>
            </a:r>
            <a:r>
              <a:rPr lang="en-GB" sz="1200" kern="1200" dirty="0" smtClean="0">
                <a:solidFill>
                  <a:schemeClr val="tx1"/>
                </a:solidFill>
                <a:effectLst/>
                <a:latin typeface="+mn-lt"/>
                <a:ea typeface="+mn-ea"/>
                <a:cs typeface="+mn-cs"/>
              </a:rPr>
              <a:t>hack.</a:t>
            </a:r>
            <a:endParaRPr lang="en-GB" sz="1100" kern="1200" dirty="0" smtClean="0">
              <a:solidFill>
                <a:schemeClr val="tx1"/>
              </a:solidFill>
              <a:effectLst/>
              <a:latin typeface="+mn-lt"/>
              <a:ea typeface="+mn-ea"/>
              <a:cs typeface="+mn-cs"/>
            </a:endParaRPr>
          </a:p>
          <a:p>
            <a:endParaRPr lang="en-GB" sz="1100" kern="1200" dirty="0" smtClean="0">
              <a:solidFill>
                <a:schemeClr val="tx1"/>
              </a:solidFill>
              <a:effectLst/>
              <a:latin typeface="+mn-lt"/>
              <a:ea typeface="+mn-ea"/>
              <a:cs typeface="+mn-cs"/>
            </a:endParaRPr>
          </a:p>
          <a:p>
            <a:r>
              <a:rPr lang="en-GB" sz="1100" b="1" kern="1200" dirty="0" smtClean="0">
                <a:solidFill>
                  <a:schemeClr val="tx1"/>
                </a:solidFill>
                <a:effectLst/>
                <a:latin typeface="+mn-lt"/>
                <a:ea typeface="+mn-ea"/>
                <a:cs typeface="+mn-cs"/>
              </a:rPr>
              <a:t>[Using the bullet points, explain how a key grabber works:</a:t>
            </a:r>
          </a:p>
          <a:p>
            <a:pPr lvl="1"/>
            <a:r>
              <a:rPr lang="en-GB" sz="1100" b="0" kern="1200" dirty="0" smtClean="0">
                <a:solidFill>
                  <a:schemeClr val="tx1"/>
                </a:solidFill>
                <a:effectLst/>
                <a:latin typeface="+mn-lt"/>
                <a:ea typeface="+mn-ea"/>
                <a:cs typeface="+mn-cs"/>
              </a:rPr>
              <a:t>They are cheap,</a:t>
            </a:r>
            <a:r>
              <a:rPr lang="en-GB" sz="1100" b="0" kern="1200" baseline="0" dirty="0" smtClean="0">
                <a:solidFill>
                  <a:schemeClr val="tx1"/>
                </a:solidFill>
                <a:effectLst/>
                <a:latin typeface="+mn-lt"/>
                <a:ea typeface="+mn-ea"/>
                <a:cs typeface="+mn-cs"/>
              </a:rPr>
              <a:t> </a:t>
            </a:r>
            <a:r>
              <a:rPr lang="en-GB" sz="1100" b="0" kern="1200" dirty="0" smtClean="0">
                <a:solidFill>
                  <a:schemeClr val="tx1"/>
                </a:solidFill>
                <a:effectLst/>
                <a:latin typeface="+mn-lt"/>
                <a:ea typeface="+mn-ea"/>
                <a:cs typeface="+mn-cs"/>
              </a:rPr>
              <a:t>freely available and hard to detect.</a:t>
            </a:r>
          </a:p>
          <a:p>
            <a:pPr lvl="1"/>
            <a:r>
              <a:rPr lang="en-GB" sz="1100" b="0" kern="1200" baseline="0" dirty="0" smtClean="0">
                <a:solidFill>
                  <a:schemeClr val="tx1"/>
                </a:solidFill>
                <a:effectLst/>
                <a:latin typeface="+mn-lt"/>
                <a:ea typeface="+mn-ea"/>
                <a:cs typeface="+mn-cs"/>
              </a:rPr>
              <a:t>You plug your keyboard cable into it and then the whole thing goes into the back of the computer, whereupon it records anything you type – like your username and password]</a:t>
            </a:r>
          </a:p>
          <a:p>
            <a:r>
              <a:rPr lang="en-GB" sz="1200" kern="1200" dirty="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[Ask the audience:</a:t>
            </a:r>
          </a:p>
          <a:p>
            <a:pPr lvl="1"/>
            <a:r>
              <a:rPr lang="en-GB" sz="1200" kern="1200" dirty="0" smtClean="0">
                <a:solidFill>
                  <a:schemeClr val="tx1"/>
                </a:solidFill>
                <a:effectLst/>
                <a:latin typeface="+mn-lt"/>
                <a:ea typeface="+mn-ea"/>
                <a:cs typeface="+mn-cs"/>
              </a:rPr>
              <a:t>How </a:t>
            </a:r>
            <a:r>
              <a:rPr lang="en-GB" sz="1200" kern="1200" dirty="0">
                <a:solidFill>
                  <a:schemeClr val="tx1"/>
                </a:solidFill>
                <a:effectLst/>
                <a:latin typeface="+mn-lt"/>
                <a:ea typeface="+mn-ea"/>
                <a:cs typeface="+mn-cs"/>
              </a:rPr>
              <a:t>many </a:t>
            </a:r>
            <a:r>
              <a:rPr lang="en-GB" sz="1200" kern="1200" dirty="0" smtClean="0">
                <a:solidFill>
                  <a:schemeClr val="tx1"/>
                </a:solidFill>
                <a:effectLst/>
                <a:latin typeface="+mn-lt"/>
                <a:ea typeface="+mn-ea"/>
                <a:cs typeface="+mn-cs"/>
              </a:rPr>
              <a:t>of you check </a:t>
            </a:r>
            <a:r>
              <a:rPr lang="en-GB" sz="1200" kern="1200" dirty="0">
                <a:solidFill>
                  <a:schemeClr val="tx1"/>
                </a:solidFill>
                <a:effectLst/>
                <a:latin typeface="+mn-lt"/>
                <a:ea typeface="+mn-ea"/>
                <a:cs typeface="+mn-cs"/>
              </a:rPr>
              <a:t>the back of computers whilst at work?</a:t>
            </a:r>
            <a:endParaRPr lang="en-GB" sz="11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How many of you would think twice even if you saw it?</a:t>
            </a:r>
            <a:endParaRPr lang="en-GB" sz="11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How long do you think it would take </a:t>
            </a:r>
            <a:r>
              <a:rPr lang="en-GB" sz="1200" kern="1200" dirty="0" smtClean="0">
                <a:solidFill>
                  <a:schemeClr val="tx1"/>
                </a:solidFill>
                <a:effectLst/>
                <a:latin typeface="+mn-lt"/>
                <a:ea typeface="+mn-ea"/>
                <a:cs typeface="+mn-cs"/>
              </a:rPr>
              <a:t>a kid to plant </a:t>
            </a:r>
            <a:r>
              <a:rPr lang="en-GB" sz="1200" kern="1200" dirty="0">
                <a:solidFill>
                  <a:schemeClr val="tx1"/>
                </a:solidFill>
                <a:effectLst/>
                <a:latin typeface="+mn-lt"/>
                <a:ea typeface="+mn-ea"/>
                <a:cs typeface="+mn-cs"/>
              </a:rPr>
              <a:t>in a school environment?</a:t>
            </a:r>
            <a:endParaRPr lang="en-GB" sz="11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are more advanced USB drives too.</a:t>
            </a:r>
          </a:p>
          <a:p>
            <a:endParaRPr lang="en-GB" sz="1200" kern="1200" dirty="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[Using the bullet points, explain:</a:t>
            </a:r>
          </a:p>
          <a:p>
            <a:pPr lvl="1"/>
            <a:r>
              <a:rPr lang="en-GB" sz="1200" kern="1200" dirty="0" smtClean="0">
                <a:solidFill>
                  <a:schemeClr val="tx1"/>
                </a:solidFill>
                <a:effectLst/>
                <a:latin typeface="+mn-lt"/>
                <a:ea typeface="+mn-ea"/>
                <a:cs typeface="+mn-cs"/>
              </a:rPr>
              <a:t>A </a:t>
            </a:r>
            <a:r>
              <a:rPr lang="en-GB" sz="1200" kern="1200" dirty="0">
                <a:solidFill>
                  <a:schemeClr val="tx1"/>
                </a:solidFill>
                <a:effectLst/>
                <a:latin typeface="+mn-lt"/>
                <a:ea typeface="+mn-ea"/>
                <a:cs typeface="+mn-cs"/>
              </a:rPr>
              <a:t>Rubber Ducky can be purchased for </a:t>
            </a:r>
            <a:r>
              <a:rPr lang="en-GB" sz="1200" kern="1200" dirty="0" smtClean="0">
                <a:solidFill>
                  <a:schemeClr val="tx1"/>
                </a:solidFill>
                <a:effectLst/>
                <a:latin typeface="+mn-lt"/>
                <a:ea typeface="+mn-ea"/>
                <a:cs typeface="+mn-cs"/>
              </a:rPr>
              <a:t>£20-40 &amp; a </a:t>
            </a:r>
            <a:r>
              <a:rPr lang="en-GB" sz="1200" kern="1200" dirty="0">
                <a:solidFill>
                  <a:schemeClr val="tx1"/>
                </a:solidFill>
                <a:effectLst/>
                <a:latin typeface="+mn-lt"/>
                <a:ea typeface="+mn-ea"/>
                <a:cs typeface="+mn-cs"/>
              </a:rPr>
              <a:t>Bash Bunny for </a:t>
            </a:r>
            <a:r>
              <a:rPr lang="en-GB" sz="1200" kern="1200" dirty="0" smtClean="0">
                <a:solidFill>
                  <a:schemeClr val="tx1"/>
                </a:solidFill>
                <a:effectLst/>
                <a:latin typeface="+mn-lt"/>
                <a:ea typeface="+mn-ea"/>
                <a:cs typeface="+mn-cs"/>
              </a:rPr>
              <a:t>£50-90.</a:t>
            </a:r>
            <a:endParaRPr lang="en-GB" sz="1100" kern="1200" dirty="0">
              <a:solidFill>
                <a:schemeClr val="tx1"/>
              </a:solidFill>
              <a:effectLst/>
              <a:latin typeface="+mn-lt"/>
              <a:ea typeface="+mn-ea"/>
              <a:cs typeface="+mn-cs"/>
            </a:endParaRPr>
          </a:p>
          <a:p>
            <a:pPr lvl="1"/>
            <a:r>
              <a:rPr lang="en-GB" sz="1200" kern="1200" dirty="0" smtClean="0">
                <a:solidFill>
                  <a:schemeClr val="tx1"/>
                </a:solidFill>
                <a:effectLst/>
                <a:latin typeface="+mn-lt"/>
                <a:ea typeface="+mn-ea"/>
                <a:cs typeface="+mn-cs"/>
              </a:rPr>
              <a:t>A pen tester would drop one of these on</a:t>
            </a:r>
            <a:r>
              <a:rPr lang="en-GB" sz="1200" kern="1200" baseline="0" dirty="0" smtClean="0">
                <a:solidFill>
                  <a:schemeClr val="tx1"/>
                </a:solidFill>
                <a:effectLst/>
                <a:latin typeface="+mn-lt"/>
                <a:ea typeface="+mn-ea"/>
                <a:cs typeface="+mn-cs"/>
              </a:rPr>
              <a:t> the playground if they wanted to test the school’s security.</a:t>
            </a:r>
          </a:p>
          <a:p>
            <a:pPr lvl="1"/>
            <a:r>
              <a:rPr lang="en-GB" sz="1200" kern="1200" baseline="0" dirty="0" smtClean="0">
                <a:solidFill>
                  <a:schemeClr val="tx1"/>
                </a:solidFill>
                <a:effectLst/>
                <a:latin typeface="+mn-lt"/>
                <a:ea typeface="+mn-ea"/>
                <a:cs typeface="+mn-cs"/>
              </a:rPr>
              <a:t>Why? </a:t>
            </a:r>
          </a:p>
          <a:p>
            <a:pPr lvl="2"/>
            <a:r>
              <a:rPr lang="en-GB" sz="1200" kern="1200" baseline="0" dirty="0" smtClean="0">
                <a:solidFill>
                  <a:schemeClr val="tx1"/>
                </a:solidFill>
                <a:effectLst/>
                <a:latin typeface="+mn-lt"/>
                <a:ea typeface="+mn-ea"/>
                <a:cs typeface="+mn-cs"/>
              </a:rPr>
              <a:t>Because what kid wouldn’t pick one these up and p</a:t>
            </a:r>
            <a:r>
              <a:rPr lang="en-GB" sz="1200" kern="1200" dirty="0" smtClean="0">
                <a:solidFill>
                  <a:schemeClr val="tx1"/>
                </a:solidFill>
                <a:effectLst/>
                <a:latin typeface="+mn-lt"/>
                <a:ea typeface="+mn-ea"/>
                <a:cs typeface="+mn-cs"/>
              </a:rPr>
              <a:t>lug it in?</a:t>
            </a:r>
          </a:p>
          <a:p>
            <a:pPr lvl="2"/>
            <a:r>
              <a:rPr lang="en-GB" sz="1200" kern="1200" dirty="0" smtClean="0">
                <a:solidFill>
                  <a:schemeClr val="tx1"/>
                </a:solidFill>
                <a:effectLst/>
                <a:latin typeface="+mn-lt"/>
                <a:ea typeface="+mn-ea"/>
                <a:cs typeface="+mn-cs"/>
              </a:rPr>
              <a:t>Strike that</a:t>
            </a:r>
            <a:r>
              <a:rPr lang="en-GB" sz="1200" kern="1200" baseline="0" dirty="0" smtClean="0">
                <a:solidFill>
                  <a:schemeClr val="tx1"/>
                </a:solidFill>
                <a:effectLst/>
                <a:latin typeface="+mn-lt"/>
                <a:ea typeface="+mn-ea"/>
                <a:cs typeface="+mn-cs"/>
              </a:rPr>
              <a:t> – what teacher wouldn’t pick it up and plug it in, thinking someone had lost it?</a:t>
            </a:r>
          </a:p>
          <a:p>
            <a:pPr lvl="1"/>
            <a:r>
              <a:rPr lang="en-GB" sz="1200" kern="1200" baseline="0" dirty="0" smtClean="0">
                <a:solidFill>
                  <a:schemeClr val="tx1"/>
                </a:solidFill>
                <a:effectLst/>
                <a:latin typeface="+mn-lt"/>
                <a:ea typeface="+mn-ea"/>
                <a:cs typeface="+mn-cs"/>
              </a:rPr>
              <a:t>However, as soon as you do, the USB can</a:t>
            </a:r>
            <a:r>
              <a:rPr lang="en-GB" sz="1200" kern="1200" dirty="0" smtClean="0">
                <a:solidFill>
                  <a:schemeClr val="tx1"/>
                </a:solidFill>
                <a:effectLst/>
                <a:latin typeface="+mn-lt"/>
                <a:ea typeface="+mn-ea"/>
                <a:cs typeface="+mn-cs"/>
              </a:rPr>
              <a:t> </a:t>
            </a:r>
            <a:r>
              <a:rPr lang="en-GB" sz="1200" kern="1200" dirty="0">
                <a:solidFill>
                  <a:schemeClr val="tx1"/>
                </a:solidFill>
                <a:effectLst/>
                <a:latin typeface="+mn-lt"/>
                <a:ea typeface="+mn-ea"/>
                <a:cs typeface="+mn-cs"/>
              </a:rPr>
              <a:t>plant back doors; </a:t>
            </a:r>
            <a:r>
              <a:rPr lang="en-GB" sz="1200" kern="1200" dirty="0" smtClean="0">
                <a:solidFill>
                  <a:schemeClr val="tx1"/>
                </a:solidFill>
                <a:effectLst/>
                <a:latin typeface="+mn-lt"/>
                <a:ea typeface="+mn-ea"/>
                <a:cs typeface="+mn-cs"/>
              </a:rPr>
              <a:t>viruses, worms, encrypt </a:t>
            </a:r>
            <a:r>
              <a:rPr lang="en-GB" sz="1200" kern="1200" dirty="0">
                <a:solidFill>
                  <a:schemeClr val="tx1"/>
                </a:solidFill>
                <a:effectLst/>
                <a:latin typeface="+mn-lt"/>
                <a:ea typeface="+mn-ea"/>
                <a:cs typeface="+mn-cs"/>
              </a:rPr>
              <a:t>data, </a:t>
            </a:r>
            <a:r>
              <a:rPr lang="en-GB" sz="1200" kern="1200" dirty="0" smtClean="0">
                <a:solidFill>
                  <a:schemeClr val="tx1"/>
                </a:solidFill>
                <a:effectLst/>
                <a:latin typeface="+mn-lt"/>
                <a:ea typeface="+mn-ea"/>
                <a:cs typeface="+mn-cs"/>
              </a:rPr>
              <a:t>take over web cams </a:t>
            </a:r>
            <a:r>
              <a:rPr lang="en-GB" sz="1200" kern="1200" dirty="0">
                <a:solidFill>
                  <a:schemeClr val="tx1"/>
                </a:solidFill>
                <a:effectLst/>
                <a:latin typeface="+mn-lt"/>
                <a:ea typeface="+mn-ea"/>
                <a:cs typeface="+mn-cs"/>
              </a:rPr>
              <a:t>. .  You name </a:t>
            </a:r>
            <a:r>
              <a:rPr lang="en-GB" sz="1200" kern="1200" dirty="0" smtClean="0">
                <a:solidFill>
                  <a:schemeClr val="tx1"/>
                </a:solidFill>
                <a:effectLst/>
                <a:latin typeface="+mn-lt"/>
                <a:ea typeface="+mn-ea"/>
                <a:cs typeface="+mn-cs"/>
              </a:rPr>
              <a:t>it!</a:t>
            </a:r>
          </a:p>
          <a:p>
            <a:pPr lvl="1"/>
            <a:r>
              <a:rPr lang="en-GB" sz="1200" kern="1200" dirty="0" smtClean="0">
                <a:solidFill>
                  <a:schemeClr val="tx1"/>
                </a:solidFill>
                <a:effectLst/>
                <a:latin typeface="+mn-lt"/>
                <a:ea typeface="+mn-ea"/>
                <a:cs typeface="+mn-cs"/>
              </a:rPr>
              <a:t>Don’t use USBs – stick with something like Office 365 or Google Docs.</a:t>
            </a:r>
            <a:endParaRPr lang="en-GB" sz="11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[Using the bullet points, explain the Pineapple e.g.</a:t>
            </a:r>
          </a:p>
          <a:p>
            <a:pPr lvl="1"/>
            <a:r>
              <a:rPr lang="en-GB" sz="1200" kern="1200" dirty="0" smtClean="0">
                <a:solidFill>
                  <a:schemeClr val="tx1"/>
                </a:solidFill>
                <a:effectLst/>
                <a:latin typeface="+mn-lt"/>
                <a:ea typeface="+mn-ea"/>
                <a:cs typeface="+mn-cs"/>
              </a:rPr>
              <a:t>Have </a:t>
            </a:r>
            <a:r>
              <a:rPr lang="en-GB" sz="1200" kern="1200" dirty="0">
                <a:solidFill>
                  <a:schemeClr val="tx1"/>
                </a:solidFill>
                <a:effectLst/>
                <a:latin typeface="+mn-lt"/>
                <a:ea typeface="+mn-ea"/>
                <a:cs typeface="+mn-cs"/>
              </a:rPr>
              <a:t>you ever noticed that when you get home, your phone automatically connects to your </a:t>
            </a:r>
            <a:r>
              <a:rPr lang="en-GB" sz="1200" kern="1200" dirty="0" smtClean="0">
                <a:solidFill>
                  <a:schemeClr val="tx1"/>
                </a:solidFill>
                <a:effectLst/>
                <a:latin typeface="+mn-lt"/>
                <a:ea typeface="+mn-ea"/>
                <a:cs typeface="+mn-cs"/>
              </a:rPr>
              <a:t>Wi-Fi? </a:t>
            </a:r>
          </a:p>
          <a:p>
            <a:pPr lvl="1"/>
            <a:r>
              <a:rPr lang="en-GB" sz="1200" kern="1200" dirty="0" smtClean="0">
                <a:solidFill>
                  <a:schemeClr val="tx1"/>
                </a:solidFill>
                <a:effectLst/>
                <a:latin typeface="+mn-lt"/>
                <a:ea typeface="+mn-ea"/>
                <a:cs typeface="+mn-cs"/>
              </a:rPr>
              <a:t>If, </a:t>
            </a:r>
            <a:r>
              <a:rPr lang="en-GB" sz="1200" kern="1200" dirty="0">
                <a:solidFill>
                  <a:schemeClr val="tx1"/>
                </a:solidFill>
                <a:effectLst/>
                <a:latin typeface="+mn-lt"/>
                <a:ea typeface="+mn-ea"/>
                <a:cs typeface="+mn-cs"/>
              </a:rPr>
              <a:t>your home Wi-Fi is called </a:t>
            </a:r>
            <a:r>
              <a:rPr lang="en-GB" sz="1200" kern="1200" dirty="0" err="1">
                <a:solidFill>
                  <a:schemeClr val="tx1"/>
                </a:solidFill>
                <a:effectLst/>
                <a:latin typeface="+mn-lt"/>
                <a:ea typeface="+mn-ea"/>
                <a:cs typeface="+mn-cs"/>
              </a:rPr>
              <a:t>BTHub</a:t>
            </a:r>
            <a:r>
              <a:rPr lang="en-GB" sz="1200" kern="1200" dirty="0">
                <a:solidFill>
                  <a:schemeClr val="tx1"/>
                </a:solidFill>
                <a:effectLst/>
                <a:latin typeface="+mn-lt"/>
                <a:ea typeface="+mn-ea"/>
                <a:cs typeface="+mn-cs"/>
              </a:rPr>
              <a:t> 500 then </a:t>
            </a:r>
            <a:r>
              <a:rPr lang="en-GB" sz="1200" kern="1200" dirty="0" smtClean="0">
                <a:solidFill>
                  <a:schemeClr val="tx1"/>
                </a:solidFill>
                <a:effectLst/>
                <a:latin typeface="+mn-lt"/>
                <a:ea typeface="+mn-ea"/>
                <a:cs typeface="+mn-cs"/>
              </a:rPr>
              <a:t>the next time you’re sat in Costa, the </a:t>
            </a:r>
            <a:r>
              <a:rPr lang="en-GB" sz="1200" kern="1200" dirty="0">
                <a:solidFill>
                  <a:schemeClr val="tx1"/>
                </a:solidFill>
                <a:effectLst/>
                <a:latin typeface="+mn-lt"/>
                <a:ea typeface="+mn-ea"/>
                <a:cs typeface="+mn-cs"/>
              </a:rPr>
              <a:t>Pineapple will say </a:t>
            </a:r>
            <a:endParaRPr lang="en-GB" sz="1200" kern="1200" dirty="0" smtClean="0">
              <a:solidFill>
                <a:schemeClr val="tx1"/>
              </a:solidFill>
              <a:effectLst/>
              <a:latin typeface="+mn-lt"/>
              <a:ea typeface="+mn-ea"/>
              <a:cs typeface="+mn-cs"/>
            </a:endParaRPr>
          </a:p>
          <a:p>
            <a:pPr lvl="2"/>
            <a:r>
              <a:rPr lang="en-GB" sz="1200" kern="1200" dirty="0" smtClean="0">
                <a:solidFill>
                  <a:schemeClr val="tx1"/>
                </a:solidFill>
                <a:effectLst/>
                <a:latin typeface="+mn-lt"/>
                <a:ea typeface="+mn-ea"/>
                <a:cs typeface="+mn-cs"/>
              </a:rPr>
              <a:t>‘</a:t>
            </a:r>
            <a:r>
              <a:rPr lang="en-GB" sz="1200" kern="1200" dirty="0">
                <a:solidFill>
                  <a:schemeClr val="tx1"/>
                </a:solidFill>
                <a:effectLst/>
                <a:latin typeface="+mn-lt"/>
                <a:ea typeface="+mn-ea"/>
                <a:cs typeface="+mn-cs"/>
              </a:rPr>
              <a:t>Alright? . .  I’m </a:t>
            </a:r>
            <a:r>
              <a:rPr lang="en-GB" sz="1200" kern="1200" dirty="0" err="1">
                <a:solidFill>
                  <a:schemeClr val="tx1"/>
                </a:solidFill>
                <a:effectLst/>
                <a:latin typeface="+mn-lt"/>
                <a:ea typeface="+mn-ea"/>
                <a:cs typeface="+mn-cs"/>
              </a:rPr>
              <a:t>BTHub</a:t>
            </a:r>
            <a:r>
              <a:rPr lang="en-GB" sz="1200" kern="1200" dirty="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TN500  - why don’t you connect?’.</a:t>
            </a:r>
          </a:p>
          <a:p>
            <a:pPr lvl="2"/>
            <a:r>
              <a:rPr lang="en-GB" sz="1200" kern="1200" dirty="0" smtClean="0">
                <a:solidFill>
                  <a:schemeClr val="tx1"/>
                </a:solidFill>
                <a:effectLst/>
                <a:latin typeface="+mn-lt"/>
                <a:ea typeface="+mn-ea"/>
                <a:cs typeface="+mn-cs"/>
              </a:rPr>
              <a:t>And </a:t>
            </a:r>
            <a:r>
              <a:rPr lang="en-GB" sz="1200" kern="1200" dirty="0">
                <a:solidFill>
                  <a:schemeClr val="tx1"/>
                </a:solidFill>
                <a:effectLst/>
                <a:latin typeface="+mn-lt"/>
                <a:ea typeface="+mn-ea"/>
                <a:cs typeface="+mn-cs"/>
              </a:rPr>
              <a:t>if that doesn’t work, </a:t>
            </a:r>
            <a:r>
              <a:rPr lang="en-GB" sz="1200" kern="1200" dirty="0" smtClean="0">
                <a:solidFill>
                  <a:schemeClr val="tx1"/>
                </a:solidFill>
                <a:effectLst/>
                <a:latin typeface="+mn-lt"/>
                <a:ea typeface="+mn-ea"/>
                <a:cs typeface="+mn-cs"/>
              </a:rPr>
              <a:t>then the Pineapple will scan your phone for SSIDs (i.e. every time</a:t>
            </a:r>
            <a:r>
              <a:rPr lang="en-GB" sz="1200" kern="1200" baseline="0" dirty="0" smtClean="0">
                <a:solidFill>
                  <a:schemeClr val="tx1"/>
                </a:solidFill>
                <a:effectLst/>
                <a:latin typeface="+mn-lt"/>
                <a:ea typeface="+mn-ea"/>
                <a:cs typeface="+mn-cs"/>
              </a:rPr>
              <a:t> you’ve ever used free Wi-Fi) until it can force a connection.</a:t>
            </a:r>
          </a:p>
          <a:p>
            <a:pPr lvl="2"/>
            <a:r>
              <a:rPr lang="en-GB" sz="1200" kern="1200" baseline="0" dirty="0" smtClean="0">
                <a:solidFill>
                  <a:schemeClr val="tx1"/>
                </a:solidFill>
                <a:effectLst/>
                <a:latin typeface="+mn-lt"/>
                <a:ea typeface="+mn-ea"/>
                <a:cs typeface="+mn-cs"/>
              </a:rPr>
              <a:t>At which point the hacker can see everything &amp; anything you do on your phone.</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danger of the Wi-Fi Pineapple is not that a child would bring it into school, but that you work whilst your out-and-about.  </a:t>
            </a:r>
          </a:p>
          <a:p>
            <a:r>
              <a:rPr lang="en-GB" sz="1200" kern="1200" baseline="0" dirty="0" smtClean="0">
                <a:solidFill>
                  <a:schemeClr val="tx1"/>
                </a:solidFill>
                <a:effectLst/>
                <a:latin typeface="+mn-lt"/>
                <a:ea typeface="+mn-ea"/>
                <a:cs typeface="+mn-cs"/>
              </a:rPr>
              <a:t>Think of all the people sat on a train accessing sensitive emails on phones or laptops without a secure connection!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5CC6F9-4363-43F5-A9F8-74459AB25B0F}" type="slidenum">
              <a:rPr lang="en-GB" smtClean="0"/>
              <a:t>8</a:t>
            </a:fld>
            <a:endParaRPr lang="en-GB"/>
          </a:p>
        </p:txBody>
      </p:sp>
    </p:spTree>
    <p:extLst>
      <p:ext uri="{BB962C8B-B14F-4D97-AF65-F5344CB8AC3E}">
        <p14:creationId xmlns:p14="http://schemas.microsoft.com/office/powerpoint/2010/main" val="1349430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solution to the Wi-Fi</a:t>
            </a:r>
            <a:r>
              <a:rPr lang="en-GB" sz="1200" kern="1200" baseline="0" dirty="0" smtClean="0">
                <a:solidFill>
                  <a:schemeClr val="tx1"/>
                </a:solidFill>
                <a:effectLst/>
                <a:latin typeface="+mn-lt"/>
                <a:ea typeface="+mn-ea"/>
                <a:cs typeface="+mn-cs"/>
              </a:rPr>
              <a:t> Pineapple, is to buy a VPN.</a:t>
            </a:r>
          </a:p>
          <a:p>
            <a:endParaRPr lang="en-GB" sz="1200" b="1" kern="1200" baseline="0" dirty="0" smtClean="0">
              <a:solidFill>
                <a:schemeClr val="tx1"/>
              </a:solidFill>
              <a:effectLst/>
              <a:latin typeface="+mn-lt"/>
              <a:ea typeface="+mn-ea"/>
              <a:cs typeface="+mn-cs"/>
            </a:endParaRPr>
          </a:p>
          <a:p>
            <a:r>
              <a:rPr lang="en-GB" sz="1200" b="1" kern="1200" baseline="0" dirty="0" smtClean="0">
                <a:solidFill>
                  <a:schemeClr val="tx1"/>
                </a:solidFill>
                <a:effectLst/>
                <a:latin typeface="+mn-lt"/>
                <a:ea typeface="+mn-ea"/>
                <a:cs typeface="+mn-cs"/>
              </a:rPr>
              <a:t>[Read through the bullet points to explain what a VPN is and how easily they can  be found]</a:t>
            </a:r>
          </a:p>
          <a:p>
            <a:endParaRPr lang="en-GB" sz="1200" b="0" kern="1200" baseline="0" dirty="0" smtClean="0">
              <a:solidFill>
                <a:schemeClr val="tx1"/>
              </a:solidFill>
              <a:effectLst/>
              <a:latin typeface="+mn-lt"/>
              <a:ea typeface="+mn-ea"/>
              <a:cs typeface="+mn-cs"/>
            </a:endParaRPr>
          </a:p>
          <a:p>
            <a:r>
              <a:rPr lang="en-GB" sz="1200" b="0" kern="1200" baseline="0" dirty="0" smtClean="0">
                <a:solidFill>
                  <a:schemeClr val="tx1"/>
                </a:solidFill>
                <a:effectLst/>
                <a:latin typeface="+mn-lt"/>
                <a:ea typeface="+mn-ea"/>
                <a:cs typeface="+mn-cs"/>
              </a:rPr>
              <a:t>(As an aside, a VPN will hide your location in the world and encrypt your data as it leaves your device. VPNs can protect the confidentiality of your data (transport mode) as well as giving the recipient the confidence that you sent it (integrity &amp; non repudiation) by using tunnel mode.</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5CC6F9-4363-43F5-A9F8-74459AB25B0F}" type="slidenum">
              <a:rPr lang="en-GB" smtClean="0"/>
              <a:t>9</a:t>
            </a:fld>
            <a:endParaRPr lang="en-GB"/>
          </a:p>
        </p:txBody>
      </p:sp>
    </p:spTree>
    <p:extLst>
      <p:ext uri="{BB962C8B-B14F-4D97-AF65-F5344CB8AC3E}">
        <p14:creationId xmlns:p14="http://schemas.microsoft.com/office/powerpoint/2010/main" val="281118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4CF2B6C-059C-4CBF-B82A-C962CCC52D2A}" type="datetimeFigureOut">
              <a:rPr lang="en-GB" smtClean="0"/>
              <a:t>06/02/2020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F0ED40-82C5-48BD-A644-808A6C251275}" type="slidenum">
              <a:rPr lang="en-GB" smtClean="0"/>
              <a:t>‹#›</a:t>
            </a:fld>
            <a:endParaRPr lang="en-GB"/>
          </a:p>
        </p:txBody>
      </p:sp>
    </p:spTree>
    <p:extLst>
      <p:ext uri="{BB962C8B-B14F-4D97-AF65-F5344CB8AC3E}">
        <p14:creationId xmlns:p14="http://schemas.microsoft.com/office/powerpoint/2010/main" val="2500788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CF2B6C-059C-4CBF-B82A-C962CCC52D2A}" type="datetimeFigureOut">
              <a:rPr lang="en-GB" smtClean="0"/>
              <a:t>06/02/2020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F0ED40-82C5-48BD-A644-808A6C251275}" type="slidenum">
              <a:rPr lang="en-GB" smtClean="0"/>
              <a:t>‹#›</a:t>
            </a:fld>
            <a:endParaRPr lang="en-GB"/>
          </a:p>
        </p:txBody>
      </p:sp>
    </p:spTree>
    <p:extLst>
      <p:ext uri="{BB962C8B-B14F-4D97-AF65-F5344CB8AC3E}">
        <p14:creationId xmlns:p14="http://schemas.microsoft.com/office/powerpoint/2010/main" val="3318341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CF2B6C-059C-4CBF-B82A-C962CCC52D2A}" type="datetimeFigureOut">
              <a:rPr lang="en-GB" smtClean="0"/>
              <a:t>06/02/2020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F0ED40-82C5-48BD-A644-808A6C251275}" type="slidenum">
              <a:rPr lang="en-GB" smtClean="0"/>
              <a:t>‹#›</a:t>
            </a:fld>
            <a:endParaRPr lang="en-GB"/>
          </a:p>
        </p:txBody>
      </p:sp>
    </p:spTree>
    <p:extLst>
      <p:ext uri="{BB962C8B-B14F-4D97-AF65-F5344CB8AC3E}">
        <p14:creationId xmlns:p14="http://schemas.microsoft.com/office/powerpoint/2010/main" val="1535336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CF2B6C-059C-4CBF-B82A-C962CCC52D2A}" type="datetimeFigureOut">
              <a:rPr lang="en-GB" smtClean="0"/>
              <a:t>06/02/2020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F0ED40-82C5-48BD-A644-808A6C251275}" type="slidenum">
              <a:rPr lang="en-GB" smtClean="0"/>
              <a:t>‹#›</a:t>
            </a:fld>
            <a:endParaRPr lang="en-GB"/>
          </a:p>
        </p:txBody>
      </p:sp>
    </p:spTree>
    <p:extLst>
      <p:ext uri="{BB962C8B-B14F-4D97-AF65-F5344CB8AC3E}">
        <p14:creationId xmlns:p14="http://schemas.microsoft.com/office/powerpoint/2010/main" val="2949684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CF2B6C-059C-4CBF-B82A-C962CCC52D2A}" type="datetimeFigureOut">
              <a:rPr lang="en-GB" smtClean="0"/>
              <a:t>06/02/2020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F0ED40-82C5-48BD-A644-808A6C251275}" type="slidenum">
              <a:rPr lang="en-GB" smtClean="0"/>
              <a:t>‹#›</a:t>
            </a:fld>
            <a:endParaRPr lang="en-GB"/>
          </a:p>
        </p:txBody>
      </p:sp>
    </p:spTree>
    <p:extLst>
      <p:ext uri="{BB962C8B-B14F-4D97-AF65-F5344CB8AC3E}">
        <p14:creationId xmlns:p14="http://schemas.microsoft.com/office/powerpoint/2010/main" val="3185804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4CF2B6C-059C-4CBF-B82A-C962CCC52D2A}" type="datetimeFigureOut">
              <a:rPr lang="en-GB" smtClean="0"/>
              <a:t>06/02/2020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F0ED40-82C5-48BD-A644-808A6C251275}" type="slidenum">
              <a:rPr lang="en-GB" smtClean="0"/>
              <a:t>‹#›</a:t>
            </a:fld>
            <a:endParaRPr lang="en-GB"/>
          </a:p>
        </p:txBody>
      </p:sp>
    </p:spTree>
    <p:extLst>
      <p:ext uri="{BB962C8B-B14F-4D97-AF65-F5344CB8AC3E}">
        <p14:creationId xmlns:p14="http://schemas.microsoft.com/office/powerpoint/2010/main" val="574613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4CF2B6C-059C-4CBF-B82A-C962CCC52D2A}" type="datetimeFigureOut">
              <a:rPr lang="en-GB" smtClean="0"/>
              <a:t>06/02/2020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5F0ED40-82C5-48BD-A644-808A6C251275}" type="slidenum">
              <a:rPr lang="en-GB" smtClean="0"/>
              <a:t>‹#›</a:t>
            </a:fld>
            <a:endParaRPr lang="en-GB"/>
          </a:p>
        </p:txBody>
      </p:sp>
    </p:spTree>
    <p:extLst>
      <p:ext uri="{BB962C8B-B14F-4D97-AF65-F5344CB8AC3E}">
        <p14:creationId xmlns:p14="http://schemas.microsoft.com/office/powerpoint/2010/main" val="1586113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4CF2B6C-059C-4CBF-B82A-C962CCC52D2A}" type="datetimeFigureOut">
              <a:rPr lang="en-GB" smtClean="0"/>
              <a:t>06/02/2020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5F0ED40-82C5-48BD-A644-808A6C251275}" type="slidenum">
              <a:rPr lang="en-GB" smtClean="0"/>
              <a:t>‹#›</a:t>
            </a:fld>
            <a:endParaRPr lang="en-GB"/>
          </a:p>
        </p:txBody>
      </p:sp>
    </p:spTree>
    <p:extLst>
      <p:ext uri="{BB962C8B-B14F-4D97-AF65-F5344CB8AC3E}">
        <p14:creationId xmlns:p14="http://schemas.microsoft.com/office/powerpoint/2010/main" val="1461030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CF2B6C-059C-4CBF-B82A-C962CCC52D2A}" type="datetimeFigureOut">
              <a:rPr lang="en-GB" smtClean="0"/>
              <a:t>06/02/2020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5F0ED40-82C5-48BD-A644-808A6C251275}" type="slidenum">
              <a:rPr lang="en-GB" smtClean="0"/>
              <a:t>‹#›</a:t>
            </a:fld>
            <a:endParaRPr lang="en-GB"/>
          </a:p>
        </p:txBody>
      </p:sp>
    </p:spTree>
    <p:extLst>
      <p:ext uri="{BB962C8B-B14F-4D97-AF65-F5344CB8AC3E}">
        <p14:creationId xmlns:p14="http://schemas.microsoft.com/office/powerpoint/2010/main" val="1796889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CF2B6C-059C-4CBF-B82A-C962CCC52D2A}" type="datetimeFigureOut">
              <a:rPr lang="en-GB" smtClean="0"/>
              <a:t>06/02/2020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F0ED40-82C5-48BD-A644-808A6C251275}" type="slidenum">
              <a:rPr lang="en-GB" smtClean="0"/>
              <a:t>‹#›</a:t>
            </a:fld>
            <a:endParaRPr lang="en-GB"/>
          </a:p>
        </p:txBody>
      </p:sp>
    </p:spTree>
    <p:extLst>
      <p:ext uri="{BB962C8B-B14F-4D97-AF65-F5344CB8AC3E}">
        <p14:creationId xmlns:p14="http://schemas.microsoft.com/office/powerpoint/2010/main" val="451719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CF2B6C-059C-4CBF-B82A-C962CCC52D2A}" type="datetimeFigureOut">
              <a:rPr lang="en-GB" smtClean="0"/>
              <a:t>06/02/2020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F0ED40-82C5-48BD-A644-808A6C251275}" type="slidenum">
              <a:rPr lang="en-GB" smtClean="0"/>
              <a:t>‹#›</a:t>
            </a:fld>
            <a:endParaRPr lang="en-GB"/>
          </a:p>
        </p:txBody>
      </p:sp>
    </p:spTree>
    <p:extLst>
      <p:ext uri="{BB962C8B-B14F-4D97-AF65-F5344CB8AC3E}">
        <p14:creationId xmlns:p14="http://schemas.microsoft.com/office/powerpoint/2010/main" val="1981884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CF2B6C-059C-4CBF-B82A-C962CCC52D2A}" type="datetimeFigureOut">
              <a:rPr lang="en-GB" smtClean="0"/>
              <a:t>06/02/2020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0ED40-82C5-48BD-A644-808A6C251275}" type="slidenum">
              <a:rPr lang="en-GB" smtClean="0"/>
              <a:t>‹#›</a:t>
            </a:fld>
            <a:endParaRPr lang="en-GB"/>
          </a:p>
        </p:txBody>
      </p:sp>
    </p:spTree>
    <p:extLst>
      <p:ext uri="{BB962C8B-B14F-4D97-AF65-F5344CB8AC3E}">
        <p14:creationId xmlns:p14="http://schemas.microsoft.com/office/powerpoint/2010/main" val="62437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jp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jp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65762"/>
            <a:ext cx="12191999" cy="2764542"/>
          </a:xfrm>
        </p:spPr>
        <p:txBody>
          <a:bodyPr>
            <a:noAutofit/>
          </a:bodyPr>
          <a:lstStyle/>
          <a:p>
            <a:r>
              <a:rPr lang="en-GB" sz="115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C</a:t>
            </a:r>
            <a:r>
              <a:rPr lang="en-GB" sz="88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OMPUTER </a:t>
            </a:r>
            <a:r>
              <a:rPr lang="en-GB" sz="115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M</a:t>
            </a:r>
            <a:r>
              <a:rPr lang="en-GB" sz="88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ISUSE </a:t>
            </a:r>
            <a:r>
              <a:rPr lang="en-GB" sz="115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A</a:t>
            </a:r>
            <a:r>
              <a:rPr lang="en-GB" sz="88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CT</a:t>
            </a:r>
            <a:endParaRPr lang="en-GB" sz="66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p:cNvSpPr>
            <a:spLocks noGrp="1"/>
          </p:cNvSpPr>
          <p:nvPr>
            <p:ph type="subTitle" idx="1"/>
          </p:nvPr>
        </p:nvSpPr>
        <p:spPr>
          <a:xfrm>
            <a:off x="-1" y="3772740"/>
            <a:ext cx="12191999" cy="1014211"/>
          </a:xfrm>
        </p:spPr>
        <p:txBody>
          <a:bodyPr>
            <a:normAutofit/>
          </a:bodyPr>
          <a:lstStyle/>
          <a:p>
            <a:r>
              <a:rPr lang="en-GB" sz="3600" dirty="0">
                <a:solidFill>
                  <a:schemeClr val="tx2">
                    <a:lumMod val="50000"/>
                  </a:schemeClr>
                </a:solidFill>
              </a:rPr>
              <a:t> </a:t>
            </a:r>
            <a:r>
              <a:rPr lang="en-GB" sz="3600" dirty="0" smtClean="0">
                <a:solidFill>
                  <a:schemeClr val="tx2">
                    <a:lumMod val="50000"/>
                  </a:schemeClr>
                </a:solidFill>
              </a:rPr>
              <a:t>PARENT GUIDE</a:t>
            </a:r>
            <a:endParaRPr lang="en-GB" sz="3600" dirty="0">
              <a:solidFill>
                <a:schemeClr val="tx2">
                  <a:lumMod val="50000"/>
                </a:schemeClr>
              </a:solidFill>
            </a:endParaRPr>
          </a:p>
        </p:txBody>
      </p:sp>
      <p:pic>
        <p:nvPicPr>
          <p:cNvPr id="4" name="Picture 3">
            <a:extLst>
              <a:ext uri="{FF2B5EF4-FFF2-40B4-BE49-F238E27FC236}">
                <a16:creationId xmlns:a16="http://schemas.microsoft.com/office/drawing/2014/main" xmlns="" id="{5BEE0C0B-1CDC-4CE4-8460-A37A50FFA534}"/>
              </a:ext>
            </a:extLst>
          </p:cNvPr>
          <p:cNvPicPr>
            <a:picLocks noChangeAspect="1"/>
          </p:cNvPicPr>
          <p:nvPr/>
        </p:nvPicPr>
        <p:blipFill>
          <a:blip r:embed="rId3"/>
          <a:stretch>
            <a:fillRect/>
          </a:stretch>
        </p:blipFill>
        <p:spPr>
          <a:xfrm>
            <a:off x="0" y="5943600"/>
            <a:ext cx="12192000" cy="914400"/>
          </a:xfrm>
          <a:prstGeom prst="rect">
            <a:avLst/>
          </a:prstGeom>
        </p:spPr>
      </p:pic>
    </p:spTree>
    <p:extLst>
      <p:ext uri="{BB962C8B-B14F-4D97-AF65-F5344CB8AC3E}">
        <p14:creationId xmlns:p14="http://schemas.microsoft.com/office/powerpoint/2010/main" val="18727059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620D6F-595D-46E4-8C0D-88424AC6EEA6}"/>
              </a:ext>
            </a:extLst>
          </p:cNvPr>
          <p:cNvSpPr>
            <a:spLocks noGrp="1"/>
          </p:cNvSpPr>
          <p:nvPr>
            <p:ph type="title"/>
          </p:nvPr>
        </p:nvSpPr>
        <p:spPr>
          <a:xfrm>
            <a:off x="6467697" y="103828"/>
            <a:ext cx="5615447" cy="771662"/>
          </a:xfrm>
          <a:ln w="28575">
            <a:solidFill>
              <a:schemeClr val="tx1"/>
            </a:solidFill>
          </a:ln>
        </p:spPr>
        <p:txBody>
          <a:bodyPr>
            <a:noAutofit/>
          </a:bodyPr>
          <a:lstStyle/>
          <a:p>
            <a:r>
              <a:rPr lang="en-GB" sz="60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K</a:t>
            </a:r>
            <a:r>
              <a:rPr lang="en-GB" sz="48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NOW </a:t>
            </a:r>
            <a:r>
              <a:rPr lang="en-GB" sz="60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T</a:t>
            </a:r>
            <a:r>
              <a:rPr lang="en-GB" sz="48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HY </a:t>
            </a:r>
            <a:r>
              <a:rPr lang="en-GB" sz="60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E</a:t>
            </a:r>
            <a:r>
              <a:rPr lang="en-GB" sz="48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NEMY</a:t>
            </a:r>
          </a:p>
        </p:txBody>
      </p:sp>
      <p:sp>
        <p:nvSpPr>
          <p:cNvPr id="3" name="Content Placeholder 2"/>
          <p:cNvSpPr>
            <a:spLocks noGrp="1"/>
          </p:cNvSpPr>
          <p:nvPr>
            <p:ph sz="half" idx="2"/>
          </p:nvPr>
        </p:nvSpPr>
        <p:spPr>
          <a:xfrm>
            <a:off x="6467696" y="994040"/>
            <a:ext cx="5615447" cy="4831010"/>
          </a:xfrm>
          <a:ln w="28575">
            <a:solidFill>
              <a:schemeClr val="tx1"/>
            </a:solidFill>
          </a:ln>
        </p:spPr>
        <p:txBody>
          <a:bodyPr>
            <a:noAutofit/>
          </a:bodyPr>
          <a:lstStyle/>
          <a:p>
            <a:pPr algn="just">
              <a:lnSpc>
                <a:spcPct val="120000"/>
              </a:lnSpc>
              <a:spcBef>
                <a:spcPts val="0"/>
              </a:spcBef>
            </a:pPr>
            <a:r>
              <a:rPr lang="en-GB" sz="2400" b="1" dirty="0">
                <a:latin typeface="+mj-lt"/>
                <a:ea typeface="PT Sans" panose="020B0503020203020204" pitchFamily="34" charset="0"/>
              </a:rPr>
              <a:t>1960: </a:t>
            </a:r>
            <a:r>
              <a:rPr lang="en-GB" sz="2400" b="1" dirty="0" smtClean="0">
                <a:latin typeface="+mj-lt"/>
                <a:ea typeface="PT Sans" panose="020B0503020203020204" pitchFamily="34" charset="0"/>
              </a:rPr>
              <a:t>Phreaking </a:t>
            </a:r>
          </a:p>
          <a:p>
            <a:pPr marL="533400" lvl="1" indent="-87313" algn="just">
              <a:lnSpc>
                <a:spcPct val="120000"/>
              </a:lnSpc>
              <a:spcBef>
                <a:spcPts val="0"/>
              </a:spcBef>
            </a:pPr>
            <a:r>
              <a:rPr lang="en-GB" dirty="0" err="1">
                <a:latin typeface="+mj-lt"/>
                <a:ea typeface="PT Sans" panose="020B0503020203020204" pitchFamily="34" charset="0"/>
              </a:rPr>
              <a:t>Cap’n</a:t>
            </a:r>
            <a:r>
              <a:rPr lang="en-GB" dirty="0">
                <a:latin typeface="+mj-lt"/>
                <a:ea typeface="PT Sans" panose="020B0503020203020204" pitchFamily="34" charset="0"/>
              </a:rPr>
              <a:t> Crunch Whistles </a:t>
            </a:r>
            <a:r>
              <a:rPr lang="en-GB" dirty="0" smtClean="0">
                <a:latin typeface="+mj-lt"/>
                <a:ea typeface="PT Sans" panose="020B0503020203020204" pitchFamily="34" charset="0"/>
              </a:rPr>
              <a:t>- 2600Hz</a:t>
            </a:r>
          </a:p>
          <a:p>
            <a:pPr marL="533400" lvl="1" indent="-87313" algn="just">
              <a:lnSpc>
                <a:spcPct val="120000"/>
              </a:lnSpc>
              <a:spcBef>
                <a:spcPts val="0"/>
              </a:spcBef>
            </a:pPr>
            <a:endParaRPr lang="en-GB" dirty="0">
              <a:latin typeface="+mj-lt"/>
              <a:ea typeface="PT Sans" panose="020B0503020203020204" pitchFamily="34" charset="0"/>
            </a:endParaRPr>
          </a:p>
          <a:p>
            <a:pPr algn="just">
              <a:lnSpc>
                <a:spcPct val="120000"/>
              </a:lnSpc>
              <a:spcBef>
                <a:spcPts val="0"/>
              </a:spcBef>
            </a:pPr>
            <a:r>
              <a:rPr lang="en-GB" sz="2400" b="1" dirty="0" smtClean="0">
                <a:latin typeface="+mj-lt"/>
                <a:ea typeface="PT Sans" panose="020B0503020203020204" pitchFamily="34" charset="0"/>
              </a:rPr>
              <a:t>2019</a:t>
            </a:r>
            <a:r>
              <a:rPr lang="en-GB" sz="2400" b="1" dirty="0">
                <a:latin typeface="+mj-lt"/>
                <a:ea typeface="PT Sans" panose="020B0503020203020204" pitchFamily="34" charset="0"/>
              </a:rPr>
              <a:t>: Kali </a:t>
            </a:r>
            <a:r>
              <a:rPr lang="en-GB" sz="2400" b="1" dirty="0" smtClean="0">
                <a:latin typeface="+mj-lt"/>
                <a:ea typeface="PT Sans" panose="020B0503020203020204" pitchFamily="34" charset="0"/>
              </a:rPr>
              <a:t>Linux : AN </a:t>
            </a:r>
            <a:r>
              <a:rPr lang="en-GB" sz="2400" b="1" dirty="0">
                <a:latin typeface="+mj-lt"/>
                <a:ea typeface="PT Sans" panose="020B0503020203020204" pitchFamily="34" charset="0"/>
              </a:rPr>
              <a:t>OS Made by Linux</a:t>
            </a:r>
          </a:p>
          <a:p>
            <a:pPr marL="444500" lvl="1" indent="7938" algn="just">
              <a:lnSpc>
                <a:spcPct val="120000"/>
              </a:lnSpc>
              <a:spcBef>
                <a:spcPts val="0"/>
              </a:spcBef>
            </a:pPr>
            <a:r>
              <a:rPr lang="en-GB" dirty="0" smtClean="0">
                <a:latin typeface="+mj-lt"/>
                <a:ea typeface="PT Sans" panose="020B0503020203020204" pitchFamily="34" charset="0"/>
              </a:rPr>
              <a:t>Reconnaissance Tools</a:t>
            </a:r>
          </a:p>
          <a:p>
            <a:pPr marL="444500" lvl="1" indent="7938" algn="just">
              <a:lnSpc>
                <a:spcPct val="120000"/>
              </a:lnSpc>
              <a:spcBef>
                <a:spcPts val="0"/>
              </a:spcBef>
            </a:pPr>
            <a:r>
              <a:rPr lang="en-GB" dirty="0" smtClean="0">
                <a:latin typeface="+mj-lt"/>
                <a:ea typeface="PT Sans" panose="020B0503020203020204" pitchFamily="34" charset="0"/>
              </a:rPr>
              <a:t>Vulnerability Scanners </a:t>
            </a:r>
          </a:p>
          <a:p>
            <a:pPr marL="444500" lvl="1" indent="7938" algn="just">
              <a:lnSpc>
                <a:spcPct val="120000"/>
              </a:lnSpc>
              <a:spcBef>
                <a:spcPts val="0"/>
              </a:spcBef>
            </a:pPr>
            <a:r>
              <a:rPr lang="en-GB" dirty="0" smtClean="0">
                <a:latin typeface="+mj-lt"/>
                <a:ea typeface="PT Sans" panose="020B0503020203020204" pitchFamily="34" charset="0"/>
              </a:rPr>
              <a:t>Penetrate &amp; Exploit (Metasploit)</a:t>
            </a:r>
          </a:p>
          <a:p>
            <a:pPr marL="444500" lvl="1" indent="7938" algn="just">
              <a:lnSpc>
                <a:spcPct val="120000"/>
              </a:lnSpc>
              <a:spcBef>
                <a:spcPts val="0"/>
              </a:spcBef>
            </a:pPr>
            <a:endParaRPr lang="en-GB" dirty="0">
              <a:latin typeface="+mj-lt"/>
              <a:ea typeface="PT Sans" panose="020B0503020203020204" pitchFamily="34" charset="0"/>
            </a:endParaRPr>
          </a:p>
          <a:p>
            <a:pPr>
              <a:lnSpc>
                <a:spcPct val="120000"/>
              </a:lnSpc>
              <a:spcBef>
                <a:spcPts val="0"/>
              </a:spcBef>
            </a:pPr>
            <a:r>
              <a:rPr lang="en-GB" sz="2400" b="1" dirty="0" smtClean="0">
                <a:latin typeface="+mj-lt"/>
                <a:ea typeface="PT Sans" panose="020B0503020203020204" pitchFamily="34" charset="0"/>
              </a:rPr>
              <a:t>Purchasing Hacking Tools:</a:t>
            </a:r>
            <a:endParaRPr lang="en-GB" sz="2400" b="1" dirty="0">
              <a:latin typeface="+mj-lt"/>
              <a:ea typeface="PT Sans" panose="020B0503020203020204" pitchFamily="34" charset="0"/>
            </a:endParaRPr>
          </a:p>
          <a:p>
            <a:pPr lvl="1">
              <a:lnSpc>
                <a:spcPct val="120000"/>
              </a:lnSpc>
              <a:spcBef>
                <a:spcPts val="0"/>
              </a:spcBef>
            </a:pPr>
            <a:r>
              <a:rPr lang="en-GB" dirty="0" smtClean="0">
                <a:latin typeface="+mj-lt"/>
                <a:ea typeface="PT Sans" panose="020B0503020203020204" pitchFamily="34" charset="0"/>
              </a:rPr>
              <a:t>Denial of Service &amp; Gaming</a:t>
            </a:r>
            <a:endParaRPr lang="en-GB" dirty="0">
              <a:latin typeface="+mj-lt"/>
              <a:ea typeface="PT Sans" panose="020B0503020203020204" pitchFamily="34" charset="0"/>
            </a:endParaRPr>
          </a:p>
        </p:txBody>
      </p:sp>
      <p:pic>
        <p:nvPicPr>
          <p:cNvPr id="6" name="Picture 5"/>
          <p:cNvPicPr>
            <a:picLocks noChangeAspect="1"/>
          </p:cNvPicPr>
          <p:nvPr/>
        </p:nvPicPr>
        <p:blipFill>
          <a:blip r:embed="rId3"/>
          <a:stretch>
            <a:fillRect/>
          </a:stretch>
        </p:blipFill>
        <p:spPr>
          <a:xfrm>
            <a:off x="2477684" y="3646474"/>
            <a:ext cx="3873023" cy="2178576"/>
          </a:xfrm>
          <a:prstGeom prst="rect">
            <a:avLst/>
          </a:prstGeom>
          <a:ln w="38100">
            <a:solidFill>
              <a:schemeClr val="bg1"/>
            </a:solidFill>
          </a:ln>
        </p:spPr>
      </p:pic>
      <p:pic>
        <p:nvPicPr>
          <p:cNvPr id="7" name="Picture 6">
            <a:extLst>
              <a:ext uri="{FF2B5EF4-FFF2-40B4-BE49-F238E27FC236}">
                <a16:creationId xmlns:a16="http://schemas.microsoft.com/office/drawing/2014/main" xmlns="" id="{5BEE0C0B-1CDC-4CE4-8460-A37A50FFA534}"/>
              </a:ext>
            </a:extLst>
          </p:cNvPr>
          <p:cNvPicPr>
            <a:picLocks noChangeAspect="1"/>
          </p:cNvPicPr>
          <p:nvPr/>
        </p:nvPicPr>
        <p:blipFill>
          <a:blip r:embed="rId4"/>
          <a:stretch>
            <a:fillRect/>
          </a:stretch>
        </p:blipFill>
        <p:spPr>
          <a:xfrm>
            <a:off x="0" y="5943600"/>
            <a:ext cx="12192000" cy="914400"/>
          </a:xfrm>
          <a:prstGeom prst="rect">
            <a:avLst/>
          </a:prstGeom>
        </p:spPr>
      </p:pic>
      <p:pic>
        <p:nvPicPr>
          <p:cNvPr id="10" name="Picture 9"/>
          <p:cNvPicPr>
            <a:picLocks noChangeAspect="1"/>
          </p:cNvPicPr>
          <p:nvPr/>
        </p:nvPicPr>
        <p:blipFill>
          <a:blip r:embed="rId5"/>
          <a:stretch>
            <a:fillRect/>
          </a:stretch>
        </p:blipFill>
        <p:spPr>
          <a:xfrm>
            <a:off x="191683" y="106743"/>
            <a:ext cx="6159024" cy="3468681"/>
          </a:xfrm>
          <a:prstGeom prst="rect">
            <a:avLst/>
          </a:prstGeom>
          <a:ln w="28575">
            <a:solidFill>
              <a:schemeClr val="tx1"/>
            </a:solidFill>
          </a:ln>
        </p:spPr>
      </p:pic>
      <p:pic>
        <p:nvPicPr>
          <p:cNvPr id="11" name="Picture 10"/>
          <p:cNvPicPr>
            <a:picLocks noChangeAspect="1"/>
          </p:cNvPicPr>
          <p:nvPr/>
        </p:nvPicPr>
        <p:blipFill>
          <a:blip r:embed="rId6"/>
          <a:stretch>
            <a:fillRect/>
          </a:stretch>
        </p:blipFill>
        <p:spPr>
          <a:xfrm>
            <a:off x="191683" y="3674284"/>
            <a:ext cx="2137861" cy="2137861"/>
          </a:xfrm>
          <a:prstGeom prst="rect">
            <a:avLst/>
          </a:prstGeom>
          <a:ln w="28575">
            <a:solidFill>
              <a:schemeClr val="tx1"/>
            </a:solidFill>
          </a:ln>
        </p:spPr>
      </p:pic>
    </p:spTree>
    <p:extLst>
      <p:ext uri="{BB962C8B-B14F-4D97-AF65-F5344CB8AC3E}">
        <p14:creationId xmlns:p14="http://schemas.microsoft.com/office/powerpoint/2010/main" val="285574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14370BA1-D657-45C5-B798-C6B9A15AEA81}"/>
              </a:ext>
            </a:extLst>
          </p:cNvPr>
          <p:cNvSpPr>
            <a:spLocks noGrp="1"/>
          </p:cNvSpPr>
          <p:nvPr>
            <p:ph type="title"/>
          </p:nvPr>
        </p:nvSpPr>
        <p:spPr>
          <a:xfrm>
            <a:off x="5010228" y="248051"/>
            <a:ext cx="6972223" cy="781096"/>
          </a:xfrm>
          <a:ln w="28575">
            <a:solidFill>
              <a:schemeClr val="tx1"/>
            </a:solidFill>
          </a:ln>
        </p:spPr>
        <p:txBody>
          <a:bodyPr>
            <a:noAutofit/>
          </a:bodyPr>
          <a:lstStyle/>
          <a:p>
            <a:r>
              <a:rPr lang="en-GB" sz="54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U</a:t>
            </a:r>
            <a:r>
              <a:rPr lang="en-GB" sz="48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PDATES – </a:t>
            </a:r>
            <a:r>
              <a:rPr lang="en-GB" sz="54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T</a:t>
            </a:r>
            <a:r>
              <a:rPr lang="en-GB" sz="48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HE </a:t>
            </a:r>
            <a:r>
              <a:rPr lang="en-GB" sz="54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B</a:t>
            </a:r>
            <a:r>
              <a:rPr lang="en-GB" sz="48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EST </a:t>
            </a:r>
            <a:r>
              <a:rPr lang="en-GB" sz="54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A</a:t>
            </a:r>
            <a:r>
              <a:rPr lang="en-GB" sz="48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DVICE</a:t>
            </a:r>
            <a:endParaRPr lang="en-GB" sz="48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xmlns="" id="{A5BC2F4C-F867-42F8-A184-918332A5A41E}"/>
              </a:ext>
            </a:extLst>
          </p:cNvPr>
          <p:cNvSpPr>
            <a:spLocks noGrp="1"/>
          </p:cNvSpPr>
          <p:nvPr>
            <p:ph idx="1"/>
          </p:nvPr>
        </p:nvSpPr>
        <p:spPr>
          <a:xfrm>
            <a:off x="190194" y="248052"/>
            <a:ext cx="4599519" cy="5524210"/>
          </a:xfrm>
          <a:ln w="28575">
            <a:solidFill>
              <a:schemeClr val="tx1"/>
            </a:solidFill>
          </a:ln>
        </p:spPr>
        <p:txBody>
          <a:bodyPr>
            <a:normAutofit fontScale="85000" lnSpcReduction="20000"/>
          </a:bodyPr>
          <a:lstStyle/>
          <a:p>
            <a:pPr>
              <a:lnSpc>
                <a:spcPct val="112000"/>
              </a:lnSpc>
              <a:spcBef>
                <a:spcPts val="0"/>
              </a:spcBef>
            </a:pPr>
            <a:r>
              <a:rPr lang="en-US" dirty="0">
                <a:latin typeface="+mj-lt"/>
                <a:ea typeface="PT Sans" panose="020B0503020203020204" pitchFamily="34" charset="0"/>
              </a:rPr>
              <a:t>Shutdown Periodically</a:t>
            </a:r>
          </a:p>
          <a:p>
            <a:pPr>
              <a:lnSpc>
                <a:spcPct val="112000"/>
              </a:lnSpc>
              <a:spcBef>
                <a:spcPts val="0"/>
              </a:spcBef>
            </a:pPr>
            <a:endParaRPr lang="en-US" dirty="0" smtClean="0">
              <a:latin typeface="+mj-lt"/>
              <a:ea typeface="PT Sans" panose="020B0503020203020204" pitchFamily="34" charset="0"/>
            </a:endParaRPr>
          </a:p>
          <a:p>
            <a:pPr>
              <a:lnSpc>
                <a:spcPct val="112000"/>
              </a:lnSpc>
              <a:spcBef>
                <a:spcPts val="0"/>
              </a:spcBef>
            </a:pPr>
            <a:r>
              <a:rPr lang="en-US" dirty="0" smtClean="0">
                <a:latin typeface="+mj-lt"/>
                <a:ea typeface="PT Sans" panose="020B0503020203020204" pitchFamily="34" charset="0"/>
              </a:rPr>
              <a:t>Don’t </a:t>
            </a:r>
            <a:r>
              <a:rPr lang="en-US" dirty="0">
                <a:latin typeface="+mj-lt"/>
                <a:ea typeface="PT Sans" panose="020B0503020203020204" pitchFamily="34" charset="0"/>
              </a:rPr>
              <a:t>Ignore Prompts</a:t>
            </a:r>
          </a:p>
          <a:p>
            <a:pPr>
              <a:lnSpc>
                <a:spcPct val="112000"/>
              </a:lnSpc>
              <a:spcBef>
                <a:spcPts val="0"/>
              </a:spcBef>
            </a:pPr>
            <a:endParaRPr lang="en-GB" dirty="0">
              <a:latin typeface="+mj-lt"/>
              <a:ea typeface="PT Sans" panose="020B0503020203020204" pitchFamily="34" charset="0"/>
            </a:endParaRPr>
          </a:p>
          <a:p>
            <a:pPr>
              <a:lnSpc>
                <a:spcPct val="112000"/>
              </a:lnSpc>
              <a:spcBef>
                <a:spcPts val="0"/>
              </a:spcBef>
            </a:pPr>
            <a:r>
              <a:rPr lang="en-GB" dirty="0" smtClean="0">
                <a:latin typeface="+mj-lt"/>
                <a:ea typeface="PT Sans" panose="020B0503020203020204" pitchFamily="34" charset="0"/>
              </a:rPr>
              <a:t>‘Update</a:t>
            </a:r>
            <a:r>
              <a:rPr lang="en-GB" dirty="0">
                <a:latin typeface="+mj-lt"/>
                <a:ea typeface="PT Sans" panose="020B0503020203020204" pitchFamily="34" charset="0"/>
              </a:rPr>
              <a:t>' in the search bar </a:t>
            </a:r>
          </a:p>
          <a:p>
            <a:pPr>
              <a:lnSpc>
                <a:spcPct val="112000"/>
              </a:lnSpc>
              <a:spcBef>
                <a:spcPts val="0"/>
              </a:spcBef>
            </a:pPr>
            <a:endParaRPr lang="en-GB" dirty="0">
              <a:latin typeface="+mj-lt"/>
              <a:ea typeface="PT Sans" panose="020B0503020203020204" pitchFamily="34" charset="0"/>
            </a:endParaRPr>
          </a:p>
          <a:p>
            <a:pPr>
              <a:lnSpc>
                <a:spcPct val="112000"/>
              </a:lnSpc>
              <a:spcBef>
                <a:spcPts val="0"/>
              </a:spcBef>
            </a:pPr>
            <a:r>
              <a:rPr lang="en-GB" dirty="0">
                <a:latin typeface="+mj-lt"/>
                <a:ea typeface="PT Sans" panose="020B0503020203020204" pitchFamily="34" charset="0"/>
              </a:rPr>
              <a:t>Use The ‘App Store’ Icon</a:t>
            </a:r>
          </a:p>
          <a:p>
            <a:pPr>
              <a:lnSpc>
                <a:spcPct val="112000"/>
              </a:lnSpc>
              <a:spcBef>
                <a:spcPts val="0"/>
              </a:spcBef>
            </a:pPr>
            <a:endParaRPr lang="en-GB" dirty="0">
              <a:latin typeface="+mj-lt"/>
              <a:ea typeface="PT Sans" panose="020B0503020203020204" pitchFamily="34" charset="0"/>
            </a:endParaRPr>
          </a:p>
          <a:p>
            <a:pPr>
              <a:lnSpc>
                <a:spcPct val="112000"/>
              </a:lnSpc>
              <a:spcBef>
                <a:spcPts val="0"/>
              </a:spcBef>
            </a:pPr>
            <a:r>
              <a:rPr lang="en-GB" dirty="0">
                <a:latin typeface="+mj-lt"/>
                <a:ea typeface="PT Sans" panose="020B0503020203020204" pitchFamily="34" charset="0"/>
              </a:rPr>
              <a:t>Use The Manufacturer’s Software</a:t>
            </a:r>
          </a:p>
          <a:p>
            <a:pPr>
              <a:lnSpc>
                <a:spcPct val="112000"/>
              </a:lnSpc>
              <a:spcBef>
                <a:spcPts val="0"/>
              </a:spcBef>
            </a:pPr>
            <a:endParaRPr lang="en-GB" dirty="0">
              <a:latin typeface="+mj-lt"/>
              <a:ea typeface="PT Sans" panose="020B0503020203020204" pitchFamily="34" charset="0"/>
            </a:endParaRPr>
          </a:p>
          <a:p>
            <a:pPr>
              <a:lnSpc>
                <a:spcPct val="112000"/>
              </a:lnSpc>
              <a:spcBef>
                <a:spcPts val="0"/>
              </a:spcBef>
            </a:pPr>
            <a:r>
              <a:rPr lang="en-GB" dirty="0">
                <a:latin typeface="+mj-lt"/>
                <a:ea typeface="PT Sans" panose="020B0503020203020204" pitchFamily="34" charset="0"/>
              </a:rPr>
              <a:t>Check Your Browser</a:t>
            </a:r>
          </a:p>
          <a:p>
            <a:pPr marL="457200" lvl="1" indent="0">
              <a:lnSpc>
                <a:spcPct val="112000"/>
              </a:lnSpc>
              <a:spcBef>
                <a:spcPts val="0"/>
              </a:spcBef>
              <a:buNone/>
            </a:pPr>
            <a:r>
              <a:rPr lang="en-GB" sz="2800" b="1" dirty="0">
                <a:latin typeface="+mj-lt"/>
                <a:ea typeface="PT Sans" panose="020B0503020203020204" pitchFamily="34" charset="0"/>
              </a:rPr>
              <a:t>whatismybrowser.com</a:t>
            </a:r>
          </a:p>
          <a:p>
            <a:pPr marL="457200" lvl="1" indent="0">
              <a:lnSpc>
                <a:spcPct val="112000"/>
              </a:lnSpc>
              <a:spcBef>
                <a:spcPts val="0"/>
              </a:spcBef>
              <a:buNone/>
            </a:pPr>
            <a:endParaRPr lang="en-GB" sz="2800" dirty="0">
              <a:latin typeface="+mj-lt"/>
              <a:ea typeface="PT Sans" panose="020B0503020203020204" pitchFamily="34" charset="0"/>
            </a:endParaRPr>
          </a:p>
          <a:p>
            <a:pPr>
              <a:lnSpc>
                <a:spcPct val="112000"/>
              </a:lnSpc>
              <a:spcBef>
                <a:spcPts val="0"/>
              </a:spcBef>
            </a:pPr>
            <a:r>
              <a:rPr lang="en-US" dirty="0">
                <a:latin typeface="+mj-lt"/>
                <a:ea typeface="PT Sans" panose="020B0503020203020204" pitchFamily="34" charset="0"/>
              </a:rPr>
              <a:t>Buy a purpose built </a:t>
            </a:r>
            <a:r>
              <a:rPr lang="en-US" dirty="0">
                <a:latin typeface="+mj-lt"/>
              </a:rPr>
              <a:t>Anti-Virus, </a:t>
            </a:r>
            <a:r>
              <a:rPr lang="en-US" dirty="0" smtClean="0">
                <a:latin typeface="+mj-lt"/>
              </a:rPr>
              <a:t>Firewall</a:t>
            </a:r>
            <a:endParaRPr lang="en-GB" dirty="0">
              <a:latin typeface="+mj-lt"/>
            </a:endParaRPr>
          </a:p>
        </p:txBody>
      </p:sp>
      <p:pic>
        <p:nvPicPr>
          <p:cNvPr id="8" name="Picture 7">
            <a:extLst>
              <a:ext uri="{FF2B5EF4-FFF2-40B4-BE49-F238E27FC236}">
                <a16:creationId xmlns:a16="http://schemas.microsoft.com/office/drawing/2014/main" xmlns="" id="{5BEE0C0B-1CDC-4CE4-8460-A37A50FFA534}"/>
              </a:ext>
            </a:extLst>
          </p:cNvPr>
          <p:cNvPicPr>
            <a:picLocks noChangeAspect="1"/>
          </p:cNvPicPr>
          <p:nvPr/>
        </p:nvPicPr>
        <p:blipFill>
          <a:blip r:embed="rId3"/>
          <a:stretch>
            <a:fillRect/>
          </a:stretch>
        </p:blipFill>
        <p:spPr>
          <a:xfrm>
            <a:off x="0" y="5943600"/>
            <a:ext cx="12192000" cy="9144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6671" y="1161113"/>
            <a:ext cx="6975780" cy="4650520"/>
          </a:xfrm>
          <a:prstGeom prst="rect">
            <a:avLst/>
          </a:prstGeom>
          <a:ln w="28575">
            <a:solidFill>
              <a:schemeClr val="tx1"/>
            </a:solidFill>
          </a:ln>
        </p:spPr>
      </p:pic>
    </p:spTree>
    <p:extLst>
      <p:ext uri="{BB962C8B-B14F-4D97-AF65-F5344CB8AC3E}">
        <p14:creationId xmlns:p14="http://schemas.microsoft.com/office/powerpoint/2010/main" val="163422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 xmlns:a16="http://schemas.microsoft.com/office/drawing/2014/main" id="{CF15D76B-FAD2-4ED6-936F-5F2CB34E304B}"/>
              </a:ext>
            </a:extLst>
          </p:cNvPr>
          <p:cNvSpPr>
            <a:spLocks noGrp="1"/>
          </p:cNvSpPr>
          <p:nvPr>
            <p:ph type="title"/>
          </p:nvPr>
        </p:nvSpPr>
        <p:spPr>
          <a:xfrm>
            <a:off x="5418161" y="161968"/>
            <a:ext cx="6508368" cy="682548"/>
          </a:xfrm>
          <a:ln w="28575">
            <a:solidFill>
              <a:schemeClr val="tx1"/>
            </a:solidFill>
          </a:ln>
        </p:spPr>
        <p:txBody>
          <a:bodyPr>
            <a:noAutofit/>
          </a:bodyPr>
          <a:lstStyle/>
          <a:p>
            <a:r>
              <a:rPr lang="en-GB" sz="40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HOW TO SUPPORT YOUR CHILD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8161" y="975599"/>
            <a:ext cx="6508368" cy="4886946"/>
          </a:xfrm>
          <a:prstGeom prst="rect">
            <a:avLst/>
          </a:prstGeom>
          <a:ln w="28575">
            <a:solidFill>
              <a:schemeClr val="tx1"/>
            </a:solidFill>
          </a:ln>
        </p:spPr>
      </p:pic>
      <p:sp>
        <p:nvSpPr>
          <p:cNvPr id="6" name="Content Placeholder 2"/>
          <p:cNvSpPr>
            <a:spLocks noGrp="1"/>
          </p:cNvSpPr>
          <p:nvPr>
            <p:ph sz="half" idx="4294967295"/>
          </p:nvPr>
        </p:nvSpPr>
        <p:spPr>
          <a:xfrm>
            <a:off x="271612" y="161968"/>
            <a:ext cx="4969128" cy="5700577"/>
          </a:xfrm>
          <a:prstGeom prst="rect">
            <a:avLst/>
          </a:prstGeom>
          <a:ln w="28575">
            <a:solidFill>
              <a:schemeClr val="tx1"/>
            </a:solidFill>
          </a:ln>
        </p:spPr>
        <p:txBody>
          <a:bodyPr>
            <a:noAutofit/>
          </a:bodyPr>
          <a:lstStyle/>
          <a:p>
            <a:pPr algn="just">
              <a:lnSpc>
                <a:spcPct val="132000"/>
              </a:lnSpc>
              <a:spcBef>
                <a:spcPts val="0"/>
              </a:spcBef>
            </a:pPr>
            <a:r>
              <a:rPr lang="en-GB" sz="2400" dirty="0"/>
              <a:t>Set Boundaries – time limits</a:t>
            </a:r>
          </a:p>
          <a:p>
            <a:pPr algn="just">
              <a:lnSpc>
                <a:spcPct val="132000"/>
              </a:lnSpc>
              <a:spcBef>
                <a:spcPts val="0"/>
              </a:spcBef>
            </a:pPr>
            <a:r>
              <a:rPr lang="en-GB" sz="2400" dirty="0"/>
              <a:t>Ensure passwords / pins are needed</a:t>
            </a:r>
          </a:p>
          <a:p>
            <a:pPr algn="just">
              <a:lnSpc>
                <a:spcPct val="132000"/>
              </a:lnSpc>
              <a:spcBef>
                <a:spcPts val="0"/>
              </a:spcBef>
            </a:pPr>
            <a:r>
              <a:rPr lang="en-GB" sz="2400" b="1" dirty="0" smtClean="0">
                <a:solidFill>
                  <a:srgbClr val="FF0000"/>
                </a:solidFill>
              </a:rPr>
              <a:t>Google Family </a:t>
            </a:r>
            <a:r>
              <a:rPr lang="en-GB" sz="2400" b="1" smtClean="0">
                <a:solidFill>
                  <a:srgbClr val="FF0000"/>
                </a:solidFill>
              </a:rPr>
              <a:t>Link For </a:t>
            </a:r>
            <a:r>
              <a:rPr lang="en-GB" sz="2400" b="1" dirty="0" smtClean="0">
                <a:solidFill>
                  <a:srgbClr val="FF0000"/>
                </a:solidFill>
              </a:rPr>
              <a:t>Parents</a:t>
            </a:r>
            <a:endParaRPr lang="en-GB" sz="2400" b="1" dirty="0">
              <a:solidFill>
                <a:srgbClr val="FF0000"/>
              </a:solidFill>
            </a:endParaRPr>
          </a:p>
          <a:p>
            <a:pPr algn="just">
              <a:lnSpc>
                <a:spcPct val="132000"/>
              </a:lnSpc>
              <a:spcBef>
                <a:spcPts val="0"/>
              </a:spcBef>
            </a:pPr>
            <a:r>
              <a:rPr lang="en-GB" sz="2400" dirty="0"/>
              <a:t>Contact your ISP</a:t>
            </a:r>
          </a:p>
          <a:p>
            <a:pPr algn="just">
              <a:lnSpc>
                <a:spcPct val="132000"/>
              </a:lnSpc>
              <a:spcBef>
                <a:spcPts val="0"/>
              </a:spcBef>
            </a:pPr>
            <a:r>
              <a:rPr lang="en-GB" sz="2400" dirty="0"/>
              <a:t>Manage </a:t>
            </a:r>
            <a:r>
              <a:rPr lang="en-GB" sz="2400" dirty="0" smtClean="0"/>
              <a:t>conversations:</a:t>
            </a:r>
            <a:endParaRPr lang="en-GB" sz="2400" dirty="0"/>
          </a:p>
          <a:p>
            <a:pPr lvl="1" algn="just">
              <a:lnSpc>
                <a:spcPct val="132000"/>
              </a:lnSpc>
              <a:spcBef>
                <a:spcPts val="0"/>
              </a:spcBef>
            </a:pPr>
            <a:r>
              <a:rPr lang="en-GB" dirty="0"/>
              <a:t>What are the </a:t>
            </a:r>
            <a:r>
              <a:rPr lang="en-GB" dirty="0" smtClean="0"/>
              <a:t>best </a:t>
            </a:r>
            <a:r>
              <a:rPr lang="en-GB" dirty="0"/>
              <a:t>apps</a:t>
            </a:r>
          </a:p>
          <a:p>
            <a:pPr lvl="1" algn="just">
              <a:lnSpc>
                <a:spcPct val="132000"/>
              </a:lnSpc>
              <a:spcBef>
                <a:spcPts val="0"/>
              </a:spcBef>
            </a:pPr>
            <a:r>
              <a:rPr lang="en-GB" dirty="0"/>
              <a:t>Can you show me your favourite</a:t>
            </a:r>
          </a:p>
          <a:p>
            <a:pPr lvl="1" algn="just">
              <a:lnSpc>
                <a:spcPct val="132000"/>
              </a:lnSpc>
              <a:spcBef>
                <a:spcPts val="0"/>
              </a:spcBef>
            </a:pPr>
            <a:r>
              <a:rPr lang="en-GB" dirty="0" smtClean="0"/>
              <a:t>If you see something . . .</a:t>
            </a:r>
            <a:endParaRPr lang="en-GB" dirty="0"/>
          </a:p>
          <a:p>
            <a:pPr algn="just">
              <a:lnSpc>
                <a:spcPct val="132000"/>
              </a:lnSpc>
              <a:spcBef>
                <a:spcPts val="0"/>
              </a:spcBef>
            </a:pPr>
            <a:r>
              <a:rPr lang="en-GB" sz="2400" dirty="0"/>
              <a:t>Educate </a:t>
            </a:r>
            <a:r>
              <a:rPr lang="en-GB" sz="2400" dirty="0" smtClean="0"/>
              <a:t>Children</a:t>
            </a:r>
          </a:p>
          <a:p>
            <a:pPr lvl="1" algn="just">
              <a:lnSpc>
                <a:spcPct val="132000"/>
              </a:lnSpc>
              <a:spcBef>
                <a:spcPts val="0"/>
              </a:spcBef>
            </a:pPr>
            <a:r>
              <a:rPr lang="en-GB" dirty="0"/>
              <a:t>Good passwords. </a:t>
            </a:r>
            <a:endParaRPr lang="en-GB" dirty="0" smtClean="0"/>
          </a:p>
          <a:p>
            <a:pPr lvl="1" algn="just">
              <a:lnSpc>
                <a:spcPct val="132000"/>
              </a:lnSpc>
              <a:spcBef>
                <a:spcPts val="0"/>
              </a:spcBef>
            </a:pPr>
            <a:r>
              <a:rPr lang="en-GB" dirty="0" smtClean="0"/>
              <a:t>Downloading </a:t>
            </a:r>
            <a:r>
              <a:rPr lang="en-GB" dirty="0"/>
              <a:t>files.</a:t>
            </a:r>
          </a:p>
          <a:p>
            <a:pPr algn="just">
              <a:lnSpc>
                <a:spcPct val="132000"/>
              </a:lnSpc>
              <a:spcBef>
                <a:spcPts val="0"/>
              </a:spcBef>
            </a:pPr>
            <a:endParaRPr lang="en-GB" dirty="0">
              <a:latin typeface="+mj-lt"/>
              <a:ea typeface="PT Sans" panose="020B0503020203020204" pitchFamily="34" charset="0"/>
            </a:endParaRPr>
          </a:p>
        </p:txBody>
      </p:sp>
      <p:pic>
        <p:nvPicPr>
          <p:cNvPr id="7" name="Picture 6">
            <a:extLst>
              <a:ext uri="{FF2B5EF4-FFF2-40B4-BE49-F238E27FC236}">
                <a16:creationId xmlns:a16="http://schemas.microsoft.com/office/drawing/2014/main" xmlns="" id="{5BEE0C0B-1CDC-4CE4-8460-A37A50FFA534}"/>
              </a:ext>
            </a:extLst>
          </p:cNvPr>
          <p:cNvPicPr>
            <a:picLocks noChangeAspect="1"/>
          </p:cNvPicPr>
          <p:nvPr/>
        </p:nvPicPr>
        <p:blipFill>
          <a:blip r:embed="rId4"/>
          <a:stretch>
            <a:fillRect/>
          </a:stretch>
        </p:blipFill>
        <p:spPr>
          <a:xfrm>
            <a:off x="0" y="5943600"/>
            <a:ext cx="12192000" cy="914400"/>
          </a:xfrm>
          <a:prstGeom prst="rect">
            <a:avLst/>
          </a:prstGeom>
          <a:ln w="28575">
            <a:solidFill>
              <a:schemeClr val="tx1"/>
            </a:solidFill>
          </a:ln>
        </p:spPr>
      </p:pic>
    </p:spTree>
    <p:extLst>
      <p:ext uri="{BB962C8B-B14F-4D97-AF65-F5344CB8AC3E}">
        <p14:creationId xmlns:p14="http://schemas.microsoft.com/office/powerpoint/2010/main" val="436446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51560" y="138613"/>
            <a:ext cx="10088880" cy="5674995"/>
          </a:xfrm>
          <a:prstGeom prst="rect">
            <a:avLst/>
          </a:prstGeom>
          <a:ln w="38100">
            <a:solidFill>
              <a:schemeClr val="tx1"/>
            </a:solidFill>
          </a:ln>
        </p:spPr>
      </p:pic>
      <p:pic>
        <p:nvPicPr>
          <p:cNvPr id="3" name="Picture 2">
            <a:extLst>
              <a:ext uri="{FF2B5EF4-FFF2-40B4-BE49-F238E27FC236}">
                <a16:creationId xmlns="" xmlns:a16="http://schemas.microsoft.com/office/drawing/2014/main" id="{5BEE0C0B-1CDC-4CE4-8460-A37A50FFA534}"/>
              </a:ext>
            </a:extLst>
          </p:cNvPr>
          <p:cNvPicPr>
            <a:picLocks noChangeAspect="1"/>
          </p:cNvPicPr>
          <p:nvPr/>
        </p:nvPicPr>
        <p:blipFill>
          <a:blip r:embed="rId4"/>
          <a:stretch>
            <a:fillRect/>
          </a:stretch>
        </p:blipFill>
        <p:spPr>
          <a:xfrm>
            <a:off x="0" y="5943600"/>
            <a:ext cx="12192000" cy="914400"/>
          </a:xfrm>
          <a:prstGeom prst="rect">
            <a:avLst/>
          </a:prstGeom>
        </p:spPr>
      </p:pic>
    </p:spTree>
    <p:extLst>
      <p:ext uri="{BB962C8B-B14F-4D97-AF65-F5344CB8AC3E}">
        <p14:creationId xmlns:p14="http://schemas.microsoft.com/office/powerpoint/2010/main" val="23310441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80979" y="119654"/>
            <a:ext cx="9918363" cy="5579079"/>
          </a:xfrm>
          <a:prstGeom prst="rect">
            <a:avLst/>
          </a:prstGeom>
          <a:ln w="28575">
            <a:solidFill>
              <a:schemeClr val="tx1"/>
            </a:solidFill>
          </a:ln>
        </p:spPr>
      </p:pic>
      <p:pic>
        <p:nvPicPr>
          <p:cNvPr id="5" name="Picture 4">
            <a:extLst>
              <a:ext uri="{FF2B5EF4-FFF2-40B4-BE49-F238E27FC236}">
                <a16:creationId xmlns:a16="http://schemas.microsoft.com/office/drawing/2014/main" xmlns="" id="{5BEE0C0B-1CDC-4CE4-8460-A37A50FFA534}"/>
              </a:ext>
            </a:extLst>
          </p:cNvPr>
          <p:cNvPicPr>
            <a:picLocks noChangeAspect="1"/>
          </p:cNvPicPr>
          <p:nvPr/>
        </p:nvPicPr>
        <p:blipFill>
          <a:blip r:embed="rId4"/>
          <a:stretch>
            <a:fillRect/>
          </a:stretch>
        </p:blipFill>
        <p:spPr>
          <a:xfrm>
            <a:off x="0" y="5943600"/>
            <a:ext cx="12192000" cy="914400"/>
          </a:xfrm>
          <a:prstGeom prst="rect">
            <a:avLst/>
          </a:prstGeom>
          <a:ln w="28575">
            <a:solidFill>
              <a:schemeClr val="tx1"/>
            </a:solidFill>
          </a:ln>
        </p:spPr>
      </p:pic>
      <p:sp>
        <p:nvSpPr>
          <p:cNvPr id="6" name="Title 1"/>
          <p:cNvSpPr txBox="1">
            <a:spLocks/>
          </p:cNvSpPr>
          <p:nvPr/>
        </p:nvSpPr>
        <p:spPr>
          <a:xfrm rot="16200000">
            <a:off x="8389149" y="2073291"/>
            <a:ext cx="5578194" cy="1665526"/>
          </a:xfrm>
          <a:prstGeom prst="rect">
            <a:avLst/>
          </a:prstGeom>
          <a:ln w="28575">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cap="all" dirty="0" smtClean="0"/>
              <a:t>C</a:t>
            </a:r>
            <a:r>
              <a:rPr lang="en-GB" sz="5400" b="1" cap="all" dirty="0" smtClean="0"/>
              <a:t>yber</a:t>
            </a:r>
            <a:r>
              <a:rPr lang="en-GB" sz="6600" b="1" cap="all" dirty="0" smtClean="0">
                <a:solidFill>
                  <a:srgbClr val="00B0F0"/>
                </a:solidFill>
              </a:rPr>
              <a:t>4</a:t>
            </a:r>
            <a:r>
              <a:rPr lang="en-GB" sz="6600" b="1" cap="all" dirty="0" smtClean="0"/>
              <a:t>s</a:t>
            </a:r>
            <a:r>
              <a:rPr lang="en-GB" sz="5400" b="1" cap="all" dirty="0" smtClean="0"/>
              <a:t>chools</a:t>
            </a:r>
            <a:r>
              <a:rPr lang="en-GB" sz="6600" b="1" cap="all" dirty="0" smtClean="0"/>
              <a:t>.n</a:t>
            </a:r>
            <a:r>
              <a:rPr lang="en-GB" sz="5400" b="1" cap="all" dirty="0" smtClean="0"/>
              <a:t>et</a:t>
            </a:r>
            <a:endParaRPr lang="en-GB" sz="4000" b="1" cap="all" dirty="0"/>
          </a:p>
        </p:txBody>
      </p:sp>
    </p:spTree>
    <p:extLst>
      <p:ext uri="{BB962C8B-B14F-4D97-AF65-F5344CB8AC3E}">
        <p14:creationId xmlns:p14="http://schemas.microsoft.com/office/powerpoint/2010/main" val="1713533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1138" y="1373596"/>
            <a:ext cx="4907715" cy="4413054"/>
          </a:xfrm>
          <a:ln w="28575">
            <a:solidFill>
              <a:schemeClr val="tx1"/>
            </a:solidFill>
          </a:ln>
        </p:spPr>
        <p:txBody>
          <a:bodyPr>
            <a:noAutofit/>
          </a:bodyPr>
          <a:lstStyle/>
          <a:p>
            <a:pPr algn="just">
              <a:lnSpc>
                <a:spcPct val="112000"/>
              </a:lnSpc>
              <a:spcBef>
                <a:spcPts val="0"/>
              </a:spcBef>
            </a:pPr>
            <a:r>
              <a:rPr lang="en-GB" sz="2400" dirty="0" smtClean="0">
                <a:latin typeface="+mj-lt"/>
                <a:ea typeface="PT Sans" panose="020B0503020203020204" pitchFamily="34" charset="0"/>
              </a:rPr>
              <a:t>When a student knows someone else's credentials so they log into their. . .</a:t>
            </a:r>
          </a:p>
          <a:p>
            <a:pPr lvl="1" algn="just">
              <a:lnSpc>
                <a:spcPct val="112000"/>
              </a:lnSpc>
              <a:spcBef>
                <a:spcPts val="0"/>
              </a:spcBef>
            </a:pPr>
            <a:r>
              <a:rPr lang="en-GB" dirty="0" smtClean="0">
                <a:latin typeface="+mj-lt"/>
                <a:ea typeface="PT Sans" panose="020B0503020203020204" pitchFamily="34" charset="0"/>
              </a:rPr>
              <a:t>Computer or Phone</a:t>
            </a:r>
            <a:endParaRPr lang="en-GB" dirty="0">
              <a:latin typeface="+mj-lt"/>
              <a:ea typeface="PT Sans" panose="020B0503020203020204" pitchFamily="34" charset="0"/>
            </a:endParaRPr>
          </a:p>
          <a:p>
            <a:pPr lvl="1" algn="just">
              <a:lnSpc>
                <a:spcPct val="112000"/>
              </a:lnSpc>
              <a:spcBef>
                <a:spcPts val="0"/>
              </a:spcBef>
            </a:pPr>
            <a:r>
              <a:rPr lang="en-GB" dirty="0">
                <a:latin typeface="+mj-lt"/>
                <a:ea typeface="PT Sans" panose="020B0503020203020204" pitchFamily="34" charset="0"/>
              </a:rPr>
              <a:t>SnapChat or </a:t>
            </a:r>
            <a:r>
              <a:rPr lang="en-GB" dirty="0" err="1" smtClean="0">
                <a:latin typeface="+mj-lt"/>
                <a:ea typeface="PT Sans" panose="020B0503020203020204" pitchFamily="34" charset="0"/>
              </a:rPr>
              <a:t>TickTok</a:t>
            </a:r>
            <a:r>
              <a:rPr lang="en-GB" dirty="0" smtClean="0">
                <a:latin typeface="+mj-lt"/>
                <a:ea typeface="PT Sans" panose="020B0503020203020204" pitchFamily="34" charset="0"/>
              </a:rPr>
              <a:t> account</a:t>
            </a:r>
            <a:endParaRPr lang="en-GB" dirty="0">
              <a:latin typeface="+mj-lt"/>
              <a:ea typeface="PT Sans" panose="020B0503020203020204" pitchFamily="34" charset="0"/>
            </a:endParaRPr>
          </a:p>
          <a:p>
            <a:pPr algn="just">
              <a:lnSpc>
                <a:spcPct val="112000"/>
              </a:lnSpc>
              <a:spcBef>
                <a:spcPts val="0"/>
              </a:spcBef>
            </a:pPr>
            <a:endParaRPr lang="en-GB" sz="2400" dirty="0">
              <a:latin typeface="+mj-lt"/>
              <a:ea typeface="PT Sans" panose="020B0503020203020204" pitchFamily="34" charset="0"/>
            </a:endParaRPr>
          </a:p>
          <a:p>
            <a:pPr algn="just">
              <a:lnSpc>
                <a:spcPct val="112000"/>
              </a:lnSpc>
              <a:spcBef>
                <a:spcPts val="0"/>
              </a:spcBef>
            </a:pPr>
            <a:r>
              <a:rPr lang="en-GB" sz="2400" dirty="0" smtClean="0">
                <a:latin typeface="+mj-lt"/>
                <a:ea typeface="PT Sans" panose="020B0503020203020204" pitchFamily="34" charset="0"/>
              </a:rPr>
              <a:t>Or they log onto their own computer &amp; find</a:t>
            </a:r>
            <a:endParaRPr lang="en-GB" sz="2400" dirty="0">
              <a:latin typeface="+mj-lt"/>
              <a:ea typeface="PT Sans" panose="020B0503020203020204" pitchFamily="34" charset="0"/>
            </a:endParaRPr>
          </a:p>
          <a:p>
            <a:pPr lvl="1" algn="just">
              <a:lnSpc>
                <a:spcPct val="112000"/>
              </a:lnSpc>
              <a:spcBef>
                <a:spcPts val="0"/>
              </a:spcBef>
            </a:pPr>
            <a:r>
              <a:rPr lang="en-GB" dirty="0">
                <a:latin typeface="+mj-lt"/>
                <a:ea typeface="PT Sans" panose="020B0503020203020204" pitchFamily="34" charset="0"/>
              </a:rPr>
              <a:t>Files that aren’t </a:t>
            </a:r>
            <a:r>
              <a:rPr lang="en-GB" dirty="0" smtClean="0">
                <a:latin typeface="+mj-lt"/>
                <a:ea typeface="PT Sans" panose="020B0503020203020204" pitchFamily="34" charset="0"/>
              </a:rPr>
              <a:t>theirs</a:t>
            </a:r>
            <a:endParaRPr lang="en-GB" dirty="0">
              <a:latin typeface="+mj-lt"/>
              <a:ea typeface="PT Sans" panose="020B0503020203020204" pitchFamily="34" charset="0"/>
            </a:endParaRPr>
          </a:p>
          <a:p>
            <a:pPr lvl="1" algn="just">
              <a:lnSpc>
                <a:spcPct val="112000"/>
              </a:lnSpc>
              <a:spcBef>
                <a:spcPts val="0"/>
              </a:spcBef>
            </a:pPr>
            <a:r>
              <a:rPr lang="en-GB" dirty="0">
                <a:latin typeface="+mj-lt"/>
                <a:ea typeface="PT Sans" panose="020B0503020203020204" pitchFamily="34" charset="0"/>
              </a:rPr>
              <a:t>Software </a:t>
            </a:r>
            <a:r>
              <a:rPr lang="en-GB" dirty="0" smtClean="0">
                <a:latin typeface="+mj-lt"/>
                <a:ea typeface="PT Sans" panose="020B0503020203020204" pitchFamily="34" charset="0"/>
              </a:rPr>
              <a:t>that is not for them. </a:t>
            </a:r>
            <a:endParaRPr lang="en-GB" dirty="0">
              <a:latin typeface="+mj-lt"/>
              <a:ea typeface="PT Sans" panose="020B0503020203020204" pitchFamily="34" charset="0"/>
            </a:endParaRPr>
          </a:p>
          <a:p>
            <a:pPr lvl="1" algn="just">
              <a:lnSpc>
                <a:spcPct val="112000"/>
              </a:lnSpc>
              <a:spcBef>
                <a:spcPts val="0"/>
              </a:spcBef>
            </a:pPr>
            <a:endParaRPr lang="en-GB" dirty="0">
              <a:latin typeface="+mj-lt"/>
              <a:ea typeface="PT Sans" panose="020B0503020203020204" pitchFamily="34" charset="0"/>
            </a:endParaRPr>
          </a:p>
        </p:txBody>
      </p:sp>
      <p:sp>
        <p:nvSpPr>
          <p:cNvPr id="8" name="Title 1"/>
          <p:cNvSpPr txBox="1">
            <a:spLocks/>
          </p:cNvSpPr>
          <p:nvPr/>
        </p:nvSpPr>
        <p:spPr>
          <a:xfrm>
            <a:off x="251138" y="94261"/>
            <a:ext cx="11691070" cy="1122385"/>
          </a:xfrm>
          <a:prstGeom prst="rect">
            <a:avLst/>
          </a:prstGeom>
          <a:ln w="28575">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C</a:t>
            </a:r>
            <a:r>
              <a:rPr lang="en-GB" sz="49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MA</a:t>
            </a:r>
            <a:r>
              <a:rPr lang="en-GB" sz="60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 - P</a:t>
            </a:r>
            <a:r>
              <a:rPr lang="en-GB" sz="49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ART 1 </a:t>
            </a:r>
            <a:r>
              <a:rPr lang="en-GB" sz="60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 U</a:t>
            </a:r>
            <a:r>
              <a:rPr lang="en-GB" sz="48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NAUTHORISED </a:t>
            </a:r>
            <a:r>
              <a:rPr lang="en-GB" sz="60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A</a:t>
            </a:r>
            <a:r>
              <a:rPr lang="en-GB" sz="48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CCESS</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22626" y="1373596"/>
            <a:ext cx="6619581" cy="4413054"/>
          </a:xfrm>
          <a:ln w="28575">
            <a:solidFill>
              <a:schemeClr val="tx1"/>
            </a:solidFill>
          </a:ln>
        </p:spPr>
      </p:pic>
      <p:pic>
        <p:nvPicPr>
          <p:cNvPr id="7" name="Picture 6">
            <a:extLst>
              <a:ext uri="{FF2B5EF4-FFF2-40B4-BE49-F238E27FC236}">
                <a16:creationId xmlns:a16="http://schemas.microsoft.com/office/drawing/2014/main" xmlns="" id="{5BEE0C0B-1CDC-4CE4-8460-A37A50FFA534}"/>
              </a:ext>
            </a:extLst>
          </p:cNvPr>
          <p:cNvPicPr>
            <a:picLocks noChangeAspect="1"/>
          </p:cNvPicPr>
          <p:nvPr/>
        </p:nvPicPr>
        <p:blipFill>
          <a:blip r:embed="rId4"/>
          <a:stretch>
            <a:fillRect/>
          </a:stretch>
        </p:blipFill>
        <p:spPr>
          <a:xfrm>
            <a:off x="0" y="5943600"/>
            <a:ext cx="12192000" cy="914400"/>
          </a:xfrm>
          <a:prstGeom prst="rect">
            <a:avLst/>
          </a:prstGeom>
        </p:spPr>
      </p:pic>
    </p:spTree>
    <p:extLst>
      <p:ext uri="{BB962C8B-B14F-4D97-AF65-F5344CB8AC3E}">
        <p14:creationId xmlns:p14="http://schemas.microsoft.com/office/powerpoint/2010/main" val="253277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302" y="109470"/>
            <a:ext cx="11802413" cy="1378040"/>
          </a:xfrm>
          <a:ln w="28575">
            <a:solidFill>
              <a:schemeClr val="tx1"/>
            </a:solidFill>
          </a:ln>
        </p:spPr>
        <p:txBody>
          <a:bodyPr>
            <a:noAutofit/>
          </a:bodyPr>
          <a:lstStyle/>
          <a:p>
            <a:r>
              <a:rPr lang="en-GB" sz="88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G</a:t>
            </a:r>
            <a:r>
              <a:rPr lang="en-GB" sz="72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UESS </a:t>
            </a:r>
            <a:r>
              <a:rPr lang="en-GB" sz="88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T</a:t>
            </a:r>
            <a:r>
              <a:rPr lang="en-GB" sz="72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HE </a:t>
            </a:r>
            <a:r>
              <a:rPr lang="en-GB" sz="88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P</a:t>
            </a:r>
            <a:r>
              <a:rPr lang="en-GB" sz="72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UNISHMENT</a:t>
            </a:r>
            <a:r>
              <a:rPr lang="en-GB" sz="7200" b="1" dirty="0" smtClean="0">
                <a:latin typeface="Comic Sans MS" panose="030F0702030302020204" pitchFamily="66" charset="0"/>
              </a:rPr>
              <a:t>(!)</a:t>
            </a:r>
            <a:endParaRPr lang="en-GB" sz="7200" b="1" dirty="0">
              <a:latin typeface="Comic Sans MS" panose="030F0702030302020204" pitchFamily="66" charset="0"/>
            </a:endParaRPr>
          </a:p>
        </p:txBody>
      </p:sp>
      <p:sp>
        <p:nvSpPr>
          <p:cNvPr id="4" name="Content Placeholder 3"/>
          <p:cNvSpPr>
            <a:spLocks noGrp="1"/>
          </p:cNvSpPr>
          <p:nvPr>
            <p:ph sz="half" idx="2"/>
          </p:nvPr>
        </p:nvSpPr>
        <p:spPr>
          <a:xfrm>
            <a:off x="7096836" y="1622426"/>
            <a:ext cx="4869953" cy="4211126"/>
          </a:xfrm>
          <a:ln w="28575">
            <a:solidFill>
              <a:schemeClr val="tx1"/>
            </a:solidFill>
          </a:ln>
        </p:spPr>
        <p:txBody>
          <a:bodyPr>
            <a:noAutofit/>
          </a:bodyPr>
          <a:lstStyle/>
          <a:p>
            <a:pPr marL="0" indent="0" algn="just">
              <a:lnSpc>
                <a:spcPct val="112000"/>
              </a:lnSpc>
              <a:spcBef>
                <a:spcPts val="0"/>
              </a:spcBef>
              <a:buNone/>
            </a:pPr>
            <a:r>
              <a:rPr lang="en-GB" sz="3300" b="1" dirty="0"/>
              <a:t>Is it :</a:t>
            </a:r>
          </a:p>
          <a:p>
            <a:pPr algn="just">
              <a:lnSpc>
                <a:spcPct val="112000"/>
              </a:lnSpc>
              <a:spcBef>
                <a:spcPts val="0"/>
              </a:spcBef>
            </a:pPr>
            <a:r>
              <a:rPr lang="en-GB" sz="3200" dirty="0">
                <a:latin typeface="+mj-lt"/>
                <a:ea typeface="PT Sans" panose="020B0503020203020204" pitchFamily="34" charset="0"/>
              </a:rPr>
              <a:t>A letter from the police </a:t>
            </a:r>
          </a:p>
          <a:p>
            <a:pPr algn="just">
              <a:lnSpc>
                <a:spcPct val="112000"/>
              </a:lnSpc>
              <a:spcBef>
                <a:spcPts val="0"/>
              </a:spcBef>
            </a:pPr>
            <a:r>
              <a:rPr lang="en-GB" sz="3200" dirty="0">
                <a:latin typeface="+mj-lt"/>
                <a:ea typeface="PT Sans" panose="020B0503020203020204" pitchFamily="34" charset="0"/>
              </a:rPr>
              <a:t>A £500 fine</a:t>
            </a:r>
          </a:p>
          <a:p>
            <a:pPr algn="just">
              <a:lnSpc>
                <a:spcPct val="112000"/>
              </a:lnSpc>
              <a:spcBef>
                <a:spcPts val="0"/>
              </a:spcBef>
            </a:pPr>
            <a:r>
              <a:rPr lang="en-GB" sz="3200" dirty="0">
                <a:latin typeface="+mj-lt"/>
                <a:ea typeface="PT Sans" panose="020B0503020203020204" pitchFamily="34" charset="0"/>
              </a:rPr>
              <a:t>A £5000 fine</a:t>
            </a:r>
          </a:p>
          <a:p>
            <a:pPr algn="just">
              <a:lnSpc>
                <a:spcPct val="112000"/>
              </a:lnSpc>
              <a:spcBef>
                <a:spcPts val="0"/>
              </a:spcBef>
            </a:pPr>
            <a:r>
              <a:rPr lang="en-GB" sz="3200" dirty="0">
                <a:latin typeface="+mj-lt"/>
                <a:ea typeface="PT Sans" panose="020B0503020203020204" pitchFamily="34" charset="0"/>
              </a:rPr>
              <a:t>6 months in prison</a:t>
            </a:r>
          </a:p>
          <a:p>
            <a:pPr algn="just">
              <a:lnSpc>
                <a:spcPct val="112000"/>
              </a:lnSpc>
              <a:spcBef>
                <a:spcPts val="0"/>
              </a:spcBef>
            </a:pPr>
            <a:r>
              <a:rPr lang="en-GB" sz="3200" dirty="0">
                <a:latin typeface="+mj-lt"/>
                <a:ea typeface="PT Sans" panose="020B0503020203020204" pitchFamily="34" charset="0"/>
              </a:rPr>
              <a:t>1 yr</a:t>
            </a:r>
          </a:p>
          <a:p>
            <a:pPr algn="just">
              <a:lnSpc>
                <a:spcPct val="112000"/>
              </a:lnSpc>
              <a:spcBef>
                <a:spcPts val="0"/>
              </a:spcBef>
            </a:pPr>
            <a:r>
              <a:rPr lang="en-GB" sz="3200" dirty="0">
                <a:latin typeface="+mj-lt"/>
                <a:ea typeface="PT Sans" panose="020B0503020203020204" pitchFamily="34" charset="0"/>
              </a:rPr>
              <a:t>2 yr &amp;/or a £5,000 fine</a:t>
            </a:r>
          </a:p>
        </p:txBody>
      </p:sp>
      <p:pic>
        <p:nvPicPr>
          <p:cNvPr id="8" name="Picture 7"/>
          <p:cNvPicPr>
            <a:picLocks noChangeAspect="1"/>
          </p:cNvPicPr>
          <p:nvPr/>
        </p:nvPicPr>
        <p:blipFill>
          <a:blip r:embed="rId3"/>
          <a:stretch>
            <a:fillRect/>
          </a:stretch>
        </p:blipFill>
        <p:spPr>
          <a:xfrm>
            <a:off x="10626969" y="234460"/>
            <a:ext cx="1143001" cy="1143001"/>
          </a:xfrm>
          <a:prstGeom prst="rect">
            <a:avLst/>
          </a:prstGeom>
          <a:ln w="28575">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02" y="1595129"/>
            <a:ext cx="6687579" cy="4273271"/>
          </a:xfrm>
          <a:prstGeom prst="rect">
            <a:avLst/>
          </a:prstGeom>
          <a:ln w="28575">
            <a:solidFill>
              <a:schemeClr val="tx1"/>
            </a:solidFill>
          </a:ln>
        </p:spPr>
      </p:pic>
      <p:pic>
        <p:nvPicPr>
          <p:cNvPr id="7" name="Picture 6">
            <a:extLst>
              <a:ext uri="{FF2B5EF4-FFF2-40B4-BE49-F238E27FC236}">
                <a16:creationId xmlns:a16="http://schemas.microsoft.com/office/drawing/2014/main" xmlns="" id="{5BEE0C0B-1CDC-4CE4-8460-A37A50FFA534}"/>
              </a:ext>
            </a:extLst>
          </p:cNvPr>
          <p:cNvPicPr>
            <a:picLocks noChangeAspect="1"/>
          </p:cNvPicPr>
          <p:nvPr/>
        </p:nvPicPr>
        <p:blipFill>
          <a:blip r:embed="rId5"/>
          <a:stretch>
            <a:fillRect/>
          </a:stretch>
        </p:blipFill>
        <p:spPr>
          <a:xfrm>
            <a:off x="0" y="5943600"/>
            <a:ext cx="12192000" cy="914400"/>
          </a:xfrm>
          <a:prstGeom prst="rect">
            <a:avLst/>
          </a:prstGeom>
        </p:spPr>
      </p:pic>
    </p:spTree>
    <p:extLst>
      <p:ext uri="{BB962C8B-B14F-4D97-AF65-F5344CB8AC3E}">
        <p14:creationId xmlns:p14="http://schemas.microsoft.com/office/powerpoint/2010/main" val="365639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3820" y="148248"/>
            <a:ext cx="6252687" cy="1339358"/>
          </a:xfrm>
          <a:ln w="28575">
            <a:solidFill>
              <a:schemeClr val="tx1"/>
            </a:solidFill>
          </a:ln>
        </p:spPr>
        <p:txBody>
          <a:bodyPr>
            <a:noAutofit/>
          </a:bodyPr>
          <a:lstStyle/>
          <a:p>
            <a:pPr>
              <a:lnSpc>
                <a:spcPct val="100000"/>
              </a:lnSpc>
            </a:pPr>
            <a:r>
              <a:rPr lang="en-GB" sz="48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U</a:t>
            </a:r>
            <a:r>
              <a:rPr lang="en-GB" sz="40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NAUTHORISED </a:t>
            </a:r>
            <a:r>
              <a:rPr lang="en-GB" sz="48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A</a:t>
            </a:r>
            <a:r>
              <a:rPr lang="en-GB" sz="40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CCESS &amp; </a:t>
            </a:r>
            <a:r>
              <a:rPr lang="en-GB" sz="48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A</a:t>
            </a:r>
            <a:r>
              <a:rPr lang="en-GB" sz="40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BUSE!</a:t>
            </a:r>
          </a:p>
        </p:txBody>
      </p:sp>
      <p:sp>
        <p:nvSpPr>
          <p:cNvPr id="3" name="Content Placeholder 2"/>
          <p:cNvSpPr>
            <a:spLocks noGrp="1"/>
          </p:cNvSpPr>
          <p:nvPr>
            <p:ph sz="half" idx="1"/>
          </p:nvPr>
        </p:nvSpPr>
        <p:spPr>
          <a:xfrm>
            <a:off x="146537" y="148248"/>
            <a:ext cx="5353511" cy="5717016"/>
          </a:xfrm>
          <a:ln w="28575">
            <a:solidFill>
              <a:schemeClr val="tx1"/>
            </a:solidFill>
          </a:ln>
        </p:spPr>
        <p:txBody>
          <a:bodyPr>
            <a:noAutofit/>
          </a:bodyPr>
          <a:lstStyle/>
          <a:p>
            <a:pPr marL="0" indent="0" algn="just">
              <a:lnSpc>
                <a:spcPct val="130000"/>
              </a:lnSpc>
              <a:spcBef>
                <a:spcPts val="0"/>
              </a:spcBef>
              <a:buNone/>
            </a:pPr>
            <a:r>
              <a:rPr lang="en-GB" sz="3300" b="1" dirty="0"/>
              <a:t>Perhaps you </a:t>
            </a:r>
          </a:p>
          <a:p>
            <a:pPr marL="674688" lvl="1" indent="-457200" algn="just">
              <a:lnSpc>
                <a:spcPct val="130000"/>
              </a:lnSpc>
              <a:spcBef>
                <a:spcPts val="0"/>
              </a:spcBef>
            </a:pPr>
            <a:r>
              <a:rPr lang="en-GB" sz="3200" b="1" dirty="0">
                <a:latin typeface="+mj-lt"/>
                <a:ea typeface="PT Sans" panose="020B0503020203020204" pitchFamily="34" charset="0"/>
              </a:rPr>
              <a:t>Delete</a:t>
            </a:r>
            <a:r>
              <a:rPr lang="en-GB" sz="3200" dirty="0">
                <a:latin typeface="+mj-lt"/>
                <a:ea typeface="PT Sans" panose="020B0503020203020204" pitchFamily="34" charset="0"/>
              </a:rPr>
              <a:t> or </a:t>
            </a:r>
            <a:r>
              <a:rPr lang="en-GB" sz="3200" b="1" dirty="0">
                <a:latin typeface="+mj-lt"/>
                <a:ea typeface="PT Sans" panose="020B0503020203020204" pitchFamily="34" charset="0"/>
              </a:rPr>
              <a:t>Change</a:t>
            </a:r>
            <a:r>
              <a:rPr lang="en-GB" sz="3200" dirty="0">
                <a:latin typeface="+mj-lt"/>
                <a:ea typeface="PT Sans" panose="020B0503020203020204" pitchFamily="34" charset="0"/>
              </a:rPr>
              <a:t> stuff</a:t>
            </a:r>
          </a:p>
          <a:p>
            <a:pPr marL="674688" lvl="1" indent="-457200" algn="just">
              <a:lnSpc>
                <a:spcPct val="130000"/>
              </a:lnSpc>
              <a:spcBef>
                <a:spcPts val="0"/>
              </a:spcBef>
            </a:pPr>
            <a:r>
              <a:rPr lang="en-GB" sz="3200" dirty="0">
                <a:latin typeface="+mj-lt"/>
                <a:ea typeface="PT Sans" panose="020B0503020203020204" pitchFamily="34" charset="0"/>
              </a:rPr>
              <a:t>Plant a </a:t>
            </a:r>
            <a:r>
              <a:rPr lang="en-GB" sz="3200" b="1" dirty="0">
                <a:latin typeface="+mj-lt"/>
                <a:ea typeface="PT Sans" panose="020B0503020203020204" pitchFamily="34" charset="0"/>
              </a:rPr>
              <a:t>virus</a:t>
            </a:r>
            <a:r>
              <a:rPr lang="en-GB" sz="3200" dirty="0">
                <a:latin typeface="+mj-lt"/>
                <a:ea typeface="PT Sans" panose="020B0503020203020204" pitchFamily="34" charset="0"/>
              </a:rPr>
              <a:t> or a </a:t>
            </a:r>
            <a:r>
              <a:rPr lang="en-GB" sz="3200" b="1" dirty="0">
                <a:latin typeface="+mj-lt"/>
                <a:ea typeface="PT Sans" panose="020B0503020203020204" pitchFamily="34" charset="0"/>
              </a:rPr>
              <a:t>worm</a:t>
            </a:r>
          </a:p>
          <a:p>
            <a:pPr marL="674688" lvl="1" indent="-457200" algn="just">
              <a:lnSpc>
                <a:spcPct val="130000"/>
              </a:lnSpc>
              <a:spcBef>
                <a:spcPts val="0"/>
              </a:spcBef>
            </a:pPr>
            <a:r>
              <a:rPr lang="en-GB" sz="3200" b="1" dirty="0">
                <a:latin typeface="+mj-lt"/>
                <a:ea typeface="PT Sans" panose="020B0503020203020204" pitchFamily="34" charset="0"/>
              </a:rPr>
              <a:t>Encrypt</a:t>
            </a:r>
            <a:r>
              <a:rPr lang="en-GB" sz="3200" dirty="0">
                <a:latin typeface="+mj-lt"/>
                <a:ea typeface="PT Sans" panose="020B0503020203020204" pitchFamily="34" charset="0"/>
              </a:rPr>
              <a:t> </a:t>
            </a:r>
            <a:r>
              <a:rPr lang="en-GB" sz="3200" dirty="0" smtClean="0">
                <a:latin typeface="+mj-lt"/>
                <a:ea typeface="PT Sans" panose="020B0503020203020204" pitchFamily="34" charset="0"/>
              </a:rPr>
              <a:t>data </a:t>
            </a:r>
            <a:r>
              <a:rPr lang="en-GB" sz="3200" dirty="0">
                <a:latin typeface="+mj-lt"/>
                <a:ea typeface="PT Sans" panose="020B0503020203020204" pitchFamily="34" charset="0"/>
              </a:rPr>
              <a:t>(scramble it)</a:t>
            </a:r>
          </a:p>
          <a:p>
            <a:pPr marL="674688" lvl="1" indent="-457200" algn="just">
              <a:lnSpc>
                <a:spcPct val="130000"/>
              </a:lnSpc>
              <a:spcBef>
                <a:spcPts val="0"/>
              </a:spcBef>
            </a:pPr>
            <a:r>
              <a:rPr lang="en-GB" sz="3200" b="1" dirty="0" smtClean="0">
                <a:latin typeface="+mj-lt"/>
                <a:ea typeface="PT Sans" panose="020B0503020203020204" pitchFamily="34" charset="0"/>
              </a:rPr>
              <a:t>Hijack</a:t>
            </a:r>
            <a:r>
              <a:rPr lang="en-GB" sz="3200" dirty="0" smtClean="0">
                <a:latin typeface="+mj-lt"/>
                <a:ea typeface="PT Sans" panose="020B0503020203020204" pitchFamily="34" charset="0"/>
              </a:rPr>
              <a:t> a web </a:t>
            </a:r>
            <a:r>
              <a:rPr lang="en-GB" sz="3200" dirty="0">
                <a:latin typeface="+mj-lt"/>
                <a:ea typeface="PT Sans" panose="020B0503020203020204" pitchFamily="34" charset="0"/>
              </a:rPr>
              <a:t>cam </a:t>
            </a:r>
            <a:endParaRPr lang="en-GB" sz="3200" dirty="0" smtClean="0">
              <a:latin typeface="+mj-lt"/>
              <a:ea typeface="PT Sans" panose="020B0503020203020204" pitchFamily="34" charset="0"/>
            </a:endParaRPr>
          </a:p>
          <a:p>
            <a:pPr marL="674688" lvl="1" indent="-457200" algn="just">
              <a:lnSpc>
                <a:spcPct val="130000"/>
              </a:lnSpc>
              <a:spcBef>
                <a:spcPts val="0"/>
              </a:spcBef>
            </a:pPr>
            <a:r>
              <a:rPr lang="en-GB" sz="3200" b="1" dirty="0" smtClean="0">
                <a:latin typeface="+mj-lt"/>
                <a:ea typeface="PT Sans" panose="020B0503020203020204" pitchFamily="34" charset="0"/>
              </a:rPr>
              <a:t>Kick</a:t>
            </a:r>
            <a:r>
              <a:rPr lang="en-GB" sz="3200" dirty="0" smtClean="0">
                <a:latin typeface="+mj-lt"/>
                <a:ea typeface="PT Sans" panose="020B0503020203020204" pitchFamily="34" charset="0"/>
              </a:rPr>
              <a:t> a best </a:t>
            </a:r>
            <a:r>
              <a:rPr lang="en-GB" sz="3200" dirty="0">
                <a:latin typeface="+mj-lt"/>
                <a:ea typeface="PT Sans" panose="020B0503020203020204" pitchFamily="34" charset="0"/>
              </a:rPr>
              <a:t>mate off a gaming platform</a:t>
            </a:r>
          </a:p>
          <a:p>
            <a:pPr marL="674688" lvl="1" indent="-457200" algn="just">
              <a:lnSpc>
                <a:spcPct val="130000"/>
              </a:lnSpc>
              <a:spcBef>
                <a:spcPts val="0"/>
              </a:spcBef>
            </a:pPr>
            <a:r>
              <a:rPr lang="en-GB" sz="3200" b="1" dirty="0">
                <a:latin typeface="+mj-lt"/>
                <a:ea typeface="PT Sans" panose="020B0503020203020204" pitchFamily="34" charset="0"/>
              </a:rPr>
              <a:t>Transfer</a:t>
            </a:r>
            <a:r>
              <a:rPr lang="en-GB" sz="3200" dirty="0">
                <a:latin typeface="+mj-lt"/>
                <a:ea typeface="PT Sans" panose="020B0503020203020204" pitchFamily="34" charset="0"/>
              </a:rPr>
              <a:t> money </a:t>
            </a:r>
            <a:r>
              <a:rPr lang="en-GB" sz="3200" dirty="0" smtClean="0">
                <a:latin typeface="+mj-lt"/>
                <a:ea typeface="PT Sans" panose="020B0503020203020204" pitchFamily="34" charset="0"/>
              </a:rPr>
              <a:t>into their account</a:t>
            </a:r>
            <a:endParaRPr lang="en-GB" sz="3200" dirty="0">
              <a:latin typeface="+mj-lt"/>
              <a:ea typeface="PT Sans" panose="020B0503020203020204" pitchFamily="34" charset="0"/>
            </a:endParaRP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663821" y="1678913"/>
            <a:ext cx="6252687" cy="4186351"/>
          </a:xfrm>
          <a:ln w="28575">
            <a:solidFill>
              <a:schemeClr val="tx1"/>
            </a:solidFill>
          </a:ln>
        </p:spPr>
      </p:pic>
      <p:pic>
        <p:nvPicPr>
          <p:cNvPr id="7" name="Picture 6">
            <a:extLst>
              <a:ext uri="{FF2B5EF4-FFF2-40B4-BE49-F238E27FC236}">
                <a16:creationId xmlns:a16="http://schemas.microsoft.com/office/drawing/2014/main" xmlns="" id="{5BEE0C0B-1CDC-4CE4-8460-A37A50FFA534}"/>
              </a:ext>
            </a:extLst>
          </p:cNvPr>
          <p:cNvPicPr>
            <a:picLocks noChangeAspect="1"/>
          </p:cNvPicPr>
          <p:nvPr/>
        </p:nvPicPr>
        <p:blipFill>
          <a:blip r:embed="rId4"/>
          <a:stretch>
            <a:fillRect/>
          </a:stretch>
        </p:blipFill>
        <p:spPr>
          <a:xfrm>
            <a:off x="0" y="5943600"/>
            <a:ext cx="12192000" cy="914400"/>
          </a:xfrm>
          <a:prstGeom prst="rect">
            <a:avLst/>
          </a:prstGeom>
        </p:spPr>
      </p:pic>
    </p:spTree>
    <p:extLst>
      <p:ext uri="{BB962C8B-B14F-4D97-AF65-F5344CB8AC3E}">
        <p14:creationId xmlns:p14="http://schemas.microsoft.com/office/powerpoint/2010/main" val="138065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308" y="150124"/>
            <a:ext cx="11723426" cy="1298285"/>
          </a:xfrm>
          <a:ln w="28575">
            <a:solidFill>
              <a:schemeClr val="tx1"/>
            </a:solidFill>
          </a:ln>
        </p:spPr>
        <p:txBody>
          <a:bodyPr>
            <a:noAutofit/>
          </a:bodyPr>
          <a:lstStyle/>
          <a:p>
            <a:r>
              <a:rPr lang="en-GB" sz="96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G</a:t>
            </a:r>
            <a:r>
              <a:rPr lang="en-GB" sz="80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UESS </a:t>
            </a:r>
            <a:r>
              <a:rPr lang="en-GB" sz="96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T</a:t>
            </a:r>
            <a:r>
              <a:rPr lang="en-GB" sz="80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HE </a:t>
            </a:r>
            <a:r>
              <a:rPr lang="en-GB" sz="96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P</a:t>
            </a:r>
            <a:r>
              <a:rPr lang="en-GB" sz="80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UNISHMENT</a:t>
            </a:r>
            <a:r>
              <a:rPr lang="en-GB" sz="6600" b="1" dirty="0" smtClean="0">
                <a:latin typeface="Comic Sans MS" panose="030F0702030302020204" pitchFamily="66" charset="0"/>
              </a:rPr>
              <a:t>!</a:t>
            </a:r>
            <a:endParaRPr lang="en-GB" sz="6600" b="1" dirty="0">
              <a:latin typeface="Comic Sans MS" panose="030F0702030302020204" pitchFamily="66" charset="0"/>
            </a:endParaRPr>
          </a:p>
        </p:txBody>
      </p:sp>
      <p:sp>
        <p:nvSpPr>
          <p:cNvPr id="4" name="Content Placeholder 3"/>
          <p:cNvSpPr>
            <a:spLocks noGrp="1"/>
          </p:cNvSpPr>
          <p:nvPr>
            <p:ph sz="half" idx="2"/>
          </p:nvPr>
        </p:nvSpPr>
        <p:spPr>
          <a:xfrm>
            <a:off x="6823077" y="1569493"/>
            <a:ext cx="5159657" cy="4253024"/>
          </a:xfrm>
          <a:ln w="28575">
            <a:solidFill>
              <a:schemeClr val="tx1"/>
            </a:solidFill>
          </a:ln>
        </p:spPr>
        <p:txBody>
          <a:bodyPr>
            <a:normAutofit/>
          </a:bodyPr>
          <a:lstStyle/>
          <a:p>
            <a:pPr marL="0" indent="0" algn="just">
              <a:lnSpc>
                <a:spcPct val="140000"/>
              </a:lnSpc>
              <a:spcBef>
                <a:spcPts val="0"/>
              </a:spcBef>
              <a:buNone/>
            </a:pPr>
            <a:r>
              <a:rPr lang="en-GB" sz="3300" b="1" dirty="0"/>
              <a:t>Is it :</a:t>
            </a:r>
          </a:p>
          <a:p>
            <a:pPr algn="just">
              <a:lnSpc>
                <a:spcPct val="140000"/>
              </a:lnSpc>
              <a:spcBef>
                <a:spcPts val="0"/>
              </a:spcBef>
            </a:pPr>
            <a:r>
              <a:rPr lang="en-GB" sz="3200" dirty="0">
                <a:latin typeface="+mj-lt"/>
                <a:ea typeface="PT Sans" panose="020B0503020203020204" pitchFamily="34" charset="0"/>
              </a:rPr>
              <a:t>1 Yr Imprisonment</a:t>
            </a:r>
          </a:p>
          <a:p>
            <a:pPr algn="just">
              <a:lnSpc>
                <a:spcPct val="140000"/>
              </a:lnSpc>
              <a:spcBef>
                <a:spcPts val="0"/>
              </a:spcBef>
            </a:pPr>
            <a:r>
              <a:rPr lang="en-GB" sz="3200" dirty="0" smtClean="0">
                <a:latin typeface="+mj-lt"/>
                <a:ea typeface="PT Sans" panose="020B0503020203020204" pitchFamily="34" charset="0"/>
              </a:rPr>
              <a:t>3 </a:t>
            </a:r>
            <a:endParaRPr lang="en-GB" sz="3200" dirty="0">
              <a:latin typeface="+mj-lt"/>
              <a:ea typeface="PT Sans" panose="020B0503020203020204" pitchFamily="34" charset="0"/>
            </a:endParaRPr>
          </a:p>
          <a:p>
            <a:pPr algn="just">
              <a:lnSpc>
                <a:spcPct val="140000"/>
              </a:lnSpc>
              <a:spcBef>
                <a:spcPts val="0"/>
              </a:spcBef>
            </a:pPr>
            <a:r>
              <a:rPr lang="en-GB" sz="3200" dirty="0" smtClean="0">
                <a:latin typeface="+mj-lt"/>
                <a:ea typeface="PT Sans" panose="020B0503020203020204" pitchFamily="34" charset="0"/>
              </a:rPr>
              <a:t>5</a:t>
            </a:r>
            <a:endParaRPr lang="en-GB" sz="3200" dirty="0">
              <a:latin typeface="+mj-lt"/>
              <a:ea typeface="PT Sans" panose="020B0503020203020204" pitchFamily="34" charset="0"/>
            </a:endParaRPr>
          </a:p>
          <a:p>
            <a:pPr algn="just">
              <a:lnSpc>
                <a:spcPct val="140000"/>
              </a:lnSpc>
              <a:spcBef>
                <a:spcPts val="0"/>
              </a:spcBef>
            </a:pPr>
            <a:r>
              <a:rPr lang="en-GB" sz="3200" dirty="0" smtClean="0">
                <a:latin typeface="+mj-lt"/>
                <a:ea typeface="PT Sans" panose="020B0503020203020204" pitchFamily="34" charset="0"/>
              </a:rPr>
              <a:t>7</a:t>
            </a:r>
            <a:endParaRPr lang="en-GB" sz="3200" dirty="0">
              <a:latin typeface="+mj-lt"/>
              <a:ea typeface="PT Sans" panose="020B0503020203020204" pitchFamily="34" charset="0"/>
            </a:endParaRPr>
          </a:p>
          <a:p>
            <a:pPr algn="just">
              <a:lnSpc>
                <a:spcPct val="140000"/>
              </a:lnSpc>
              <a:spcBef>
                <a:spcPts val="0"/>
              </a:spcBef>
            </a:pPr>
            <a:r>
              <a:rPr lang="en-GB" sz="3200" dirty="0" smtClean="0">
                <a:latin typeface="+mj-lt"/>
                <a:ea typeface="PT Sans" panose="020B0503020203020204" pitchFamily="34" charset="0"/>
              </a:rPr>
              <a:t>10 </a:t>
            </a:r>
            <a:r>
              <a:rPr lang="en-GB" sz="3200" dirty="0">
                <a:latin typeface="+mj-lt"/>
                <a:ea typeface="PT Sans" panose="020B0503020203020204" pitchFamily="34" charset="0"/>
              </a:rPr>
              <a:t>Yrs imprisonment</a:t>
            </a:r>
          </a:p>
        </p:txBody>
      </p:sp>
      <p:pic>
        <p:nvPicPr>
          <p:cNvPr id="8" name="Picture 7"/>
          <p:cNvPicPr>
            <a:picLocks noChangeAspect="1"/>
          </p:cNvPicPr>
          <p:nvPr/>
        </p:nvPicPr>
        <p:blipFill>
          <a:blip r:embed="rId3"/>
          <a:stretch>
            <a:fillRect/>
          </a:stretch>
        </p:blipFill>
        <p:spPr>
          <a:xfrm>
            <a:off x="10531743" y="229713"/>
            <a:ext cx="1150741" cy="1150741"/>
          </a:xfrm>
          <a:prstGeom prst="rect">
            <a:avLst/>
          </a:prstGeom>
          <a:ln w="28575">
            <a:solidFill>
              <a:schemeClr val="tx1"/>
            </a:solidFill>
          </a:ln>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8234" r="31455"/>
          <a:stretch/>
        </p:blipFill>
        <p:spPr>
          <a:xfrm>
            <a:off x="259307" y="1569493"/>
            <a:ext cx="6361055" cy="4253024"/>
          </a:xfrm>
          <a:prstGeom prst="rect">
            <a:avLst/>
          </a:prstGeom>
          <a:ln w="28575">
            <a:solidFill>
              <a:schemeClr val="tx1"/>
            </a:solidFill>
          </a:ln>
        </p:spPr>
      </p:pic>
      <p:pic>
        <p:nvPicPr>
          <p:cNvPr id="7" name="Picture 6">
            <a:extLst>
              <a:ext uri="{FF2B5EF4-FFF2-40B4-BE49-F238E27FC236}">
                <a16:creationId xmlns:a16="http://schemas.microsoft.com/office/drawing/2014/main" xmlns="" id="{5BEE0C0B-1CDC-4CE4-8460-A37A50FFA534}"/>
              </a:ext>
            </a:extLst>
          </p:cNvPr>
          <p:cNvPicPr>
            <a:picLocks noChangeAspect="1"/>
          </p:cNvPicPr>
          <p:nvPr/>
        </p:nvPicPr>
        <p:blipFill>
          <a:blip r:embed="rId5"/>
          <a:stretch>
            <a:fillRect/>
          </a:stretch>
        </p:blipFill>
        <p:spPr>
          <a:xfrm>
            <a:off x="0" y="5943600"/>
            <a:ext cx="12192000" cy="914400"/>
          </a:xfrm>
          <a:prstGeom prst="rect">
            <a:avLst/>
          </a:prstGeom>
          <a:ln w="28575">
            <a:solidFill>
              <a:schemeClr val="tx1"/>
            </a:solidFill>
          </a:ln>
        </p:spPr>
      </p:pic>
    </p:spTree>
    <p:extLst>
      <p:ext uri="{BB962C8B-B14F-4D97-AF65-F5344CB8AC3E}">
        <p14:creationId xmlns:p14="http://schemas.microsoft.com/office/powerpoint/2010/main" val="333912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9028" y="177421"/>
            <a:ext cx="7239241" cy="1155890"/>
          </a:xfrm>
          <a:ln w="28575">
            <a:solidFill>
              <a:schemeClr val="tx1"/>
            </a:solidFill>
          </a:ln>
        </p:spPr>
        <p:txBody>
          <a:bodyPr>
            <a:noAutofit/>
          </a:bodyPr>
          <a:lstStyle/>
          <a:p>
            <a:r>
              <a:rPr lang="en-GB" sz="88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W</a:t>
            </a:r>
            <a:r>
              <a:rPr lang="en-GB" sz="72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HY </a:t>
            </a:r>
            <a:r>
              <a:rPr lang="en-GB" sz="88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S</a:t>
            </a:r>
            <a:r>
              <a:rPr lang="en-GB" sz="72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O </a:t>
            </a:r>
            <a:r>
              <a:rPr lang="en-GB" sz="88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H</a:t>
            </a:r>
            <a:r>
              <a:rPr lang="en-GB" sz="72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ARSH</a:t>
            </a:r>
            <a:r>
              <a:rPr lang="en-GB" sz="6600" b="1" dirty="0" smtClean="0">
                <a:latin typeface="Comic Sans MS" panose="030F0702030302020204" pitchFamily="66" charset="0"/>
              </a:rPr>
              <a:t>!!</a:t>
            </a:r>
            <a:endParaRPr lang="en-GB" sz="6600" b="1" dirty="0">
              <a:latin typeface="Comic Sans MS" panose="030F0702030302020204" pitchFamily="66" charset="0"/>
            </a:endParaRPr>
          </a:p>
        </p:txBody>
      </p:sp>
      <p:sp>
        <p:nvSpPr>
          <p:cNvPr id="4" name="Content Placeholder 3"/>
          <p:cNvSpPr>
            <a:spLocks noGrp="1"/>
          </p:cNvSpPr>
          <p:nvPr>
            <p:ph sz="half" idx="2"/>
          </p:nvPr>
        </p:nvSpPr>
        <p:spPr>
          <a:xfrm>
            <a:off x="136301" y="177422"/>
            <a:ext cx="4585824" cy="5606584"/>
          </a:xfrm>
          <a:ln w="28575">
            <a:solidFill>
              <a:schemeClr val="tx1"/>
            </a:solidFill>
          </a:ln>
        </p:spPr>
        <p:txBody>
          <a:bodyPr>
            <a:noAutofit/>
          </a:bodyPr>
          <a:lstStyle/>
          <a:p>
            <a:pPr marL="0" indent="0" algn="just">
              <a:lnSpc>
                <a:spcPct val="112000"/>
              </a:lnSpc>
              <a:spcBef>
                <a:spcPts val="0"/>
              </a:spcBef>
              <a:buNone/>
            </a:pPr>
            <a:r>
              <a:rPr lang="en-GB" sz="3200" b="1" dirty="0"/>
              <a:t>What happens to </a:t>
            </a:r>
          </a:p>
          <a:p>
            <a:pPr algn="just">
              <a:lnSpc>
                <a:spcPct val="130000"/>
              </a:lnSpc>
              <a:spcBef>
                <a:spcPts val="0"/>
              </a:spcBef>
            </a:pPr>
            <a:r>
              <a:rPr lang="en-GB" dirty="0" smtClean="0">
                <a:latin typeface="+mj-lt"/>
                <a:ea typeface="PT Sans" panose="020B0503020203020204" pitchFamily="34" charset="0"/>
              </a:rPr>
              <a:t>Students work?</a:t>
            </a:r>
            <a:endParaRPr lang="en-GB" dirty="0">
              <a:latin typeface="+mj-lt"/>
              <a:ea typeface="PT Sans" panose="020B0503020203020204" pitchFamily="34" charset="0"/>
            </a:endParaRPr>
          </a:p>
          <a:p>
            <a:pPr algn="just">
              <a:lnSpc>
                <a:spcPct val="130000"/>
              </a:lnSpc>
              <a:spcBef>
                <a:spcPts val="0"/>
              </a:spcBef>
            </a:pPr>
            <a:r>
              <a:rPr lang="en-GB" dirty="0" smtClean="0">
                <a:latin typeface="+mj-lt"/>
                <a:ea typeface="PT Sans" panose="020B0503020203020204" pitchFamily="34" charset="0"/>
              </a:rPr>
              <a:t>Teachers Work</a:t>
            </a:r>
            <a:r>
              <a:rPr lang="en-GB" dirty="0">
                <a:latin typeface="+mj-lt"/>
                <a:ea typeface="PT Sans" panose="020B0503020203020204" pitchFamily="34" charset="0"/>
              </a:rPr>
              <a:t>?</a:t>
            </a:r>
          </a:p>
          <a:p>
            <a:pPr algn="just">
              <a:lnSpc>
                <a:spcPct val="130000"/>
              </a:lnSpc>
              <a:spcBef>
                <a:spcPts val="0"/>
              </a:spcBef>
            </a:pPr>
            <a:r>
              <a:rPr lang="en-GB" dirty="0">
                <a:latin typeface="+mj-lt"/>
                <a:ea typeface="PT Sans" panose="020B0503020203020204" pitchFamily="34" charset="0"/>
              </a:rPr>
              <a:t>How </a:t>
            </a:r>
            <a:r>
              <a:rPr lang="en-GB" dirty="0" smtClean="0">
                <a:latin typeface="+mj-lt"/>
                <a:ea typeface="PT Sans" panose="020B0503020203020204" pitchFamily="34" charset="0"/>
              </a:rPr>
              <a:t>students are </a:t>
            </a:r>
            <a:r>
              <a:rPr lang="en-GB" dirty="0">
                <a:latin typeface="+mj-lt"/>
                <a:ea typeface="PT Sans" panose="020B0503020203020204" pitchFamily="34" charset="0"/>
              </a:rPr>
              <a:t>doing</a:t>
            </a:r>
          </a:p>
          <a:p>
            <a:pPr algn="just">
              <a:lnSpc>
                <a:spcPct val="130000"/>
              </a:lnSpc>
              <a:spcBef>
                <a:spcPts val="0"/>
              </a:spcBef>
            </a:pPr>
            <a:r>
              <a:rPr lang="en-GB" dirty="0">
                <a:latin typeface="+mj-lt"/>
                <a:ea typeface="PT Sans" panose="020B0503020203020204" pitchFamily="34" charset="0"/>
              </a:rPr>
              <a:t>Where </a:t>
            </a:r>
            <a:r>
              <a:rPr lang="en-GB" dirty="0" smtClean="0">
                <a:latin typeface="+mj-lt"/>
                <a:ea typeface="PT Sans" panose="020B0503020203020204" pitchFamily="34" charset="0"/>
              </a:rPr>
              <a:t>they are?</a:t>
            </a:r>
            <a:endParaRPr lang="en-GB" dirty="0">
              <a:latin typeface="+mj-lt"/>
              <a:ea typeface="PT Sans" panose="020B0503020203020204" pitchFamily="34" charset="0"/>
            </a:endParaRPr>
          </a:p>
          <a:p>
            <a:pPr algn="just">
              <a:lnSpc>
                <a:spcPct val="130000"/>
              </a:lnSpc>
              <a:spcBef>
                <a:spcPts val="0"/>
              </a:spcBef>
            </a:pPr>
            <a:r>
              <a:rPr lang="en-GB" dirty="0">
                <a:latin typeface="+mj-lt"/>
                <a:ea typeface="PT Sans" panose="020B0503020203020204" pitchFamily="34" charset="0"/>
              </a:rPr>
              <a:t>Medicines?</a:t>
            </a:r>
          </a:p>
          <a:p>
            <a:pPr algn="just">
              <a:lnSpc>
                <a:spcPct val="130000"/>
              </a:lnSpc>
              <a:spcBef>
                <a:spcPts val="0"/>
              </a:spcBef>
            </a:pPr>
            <a:r>
              <a:rPr lang="en-GB" dirty="0">
                <a:latin typeface="+mj-lt"/>
                <a:ea typeface="PT Sans" panose="020B0503020203020204" pitchFamily="34" charset="0"/>
              </a:rPr>
              <a:t>Contacting </a:t>
            </a:r>
            <a:r>
              <a:rPr lang="en-GB" dirty="0" smtClean="0">
                <a:latin typeface="+mj-lt"/>
                <a:ea typeface="PT Sans" panose="020B0503020203020204" pitchFamily="34" charset="0"/>
              </a:rPr>
              <a:t>you?</a:t>
            </a:r>
            <a:endParaRPr lang="en-GB" dirty="0">
              <a:latin typeface="+mj-lt"/>
              <a:ea typeface="PT Sans" panose="020B0503020203020204" pitchFamily="34" charset="0"/>
            </a:endParaRPr>
          </a:p>
          <a:p>
            <a:pPr algn="just">
              <a:lnSpc>
                <a:spcPct val="130000"/>
              </a:lnSpc>
              <a:spcBef>
                <a:spcPts val="0"/>
              </a:spcBef>
            </a:pPr>
            <a:r>
              <a:rPr lang="en-GB" dirty="0">
                <a:latin typeface="+mj-lt"/>
                <a:ea typeface="PT Sans" panose="020B0503020203020204" pitchFamily="34" charset="0"/>
              </a:rPr>
              <a:t>Paying </a:t>
            </a:r>
            <a:r>
              <a:rPr lang="en-GB" dirty="0" smtClean="0">
                <a:latin typeface="+mj-lt"/>
                <a:ea typeface="PT Sans" panose="020B0503020203020204" pitchFamily="34" charset="0"/>
              </a:rPr>
              <a:t>bills</a:t>
            </a:r>
            <a:r>
              <a:rPr lang="en-GB" dirty="0">
                <a:latin typeface="+mj-lt"/>
                <a:ea typeface="PT Sans" panose="020B0503020203020204" pitchFamily="34" charset="0"/>
              </a:rPr>
              <a:t>?</a:t>
            </a:r>
          </a:p>
          <a:p>
            <a:pPr algn="just">
              <a:lnSpc>
                <a:spcPct val="130000"/>
              </a:lnSpc>
              <a:spcBef>
                <a:spcPts val="0"/>
              </a:spcBef>
            </a:pPr>
            <a:r>
              <a:rPr lang="en-GB" dirty="0">
                <a:latin typeface="+mj-lt"/>
                <a:ea typeface="PT Sans" panose="020B0503020203020204" pitchFamily="34" charset="0"/>
              </a:rPr>
              <a:t>Fines worth millions</a:t>
            </a:r>
            <a:r>
              <a:rPr lang="en-GB" sz="3200" dirty="0" smtClean="0"/>
              <a:t>!</a:t>
            </a:r>
            <a:endParaRPr lang="en-GB" sz="32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9029" y="1441234"/>
            <a:ext cx="7239240" cy="4342771"/>
          </a:xfrm>
          <a:prstGeom prst="rect">
            <a:avLst/>
          </a:prstGeom>
          <a:ln w="28575">
            <a:solidFill>
              <a:schemeClr val="tx1"/>
            </a:solidFill>
          </a:ln>
        </p:spPr>
      </p:pic>
      <p:pic>
        <p:nvPicPr>
          <p:cNvPr id="6" name="Picture 5">
            <a:extLst>
              <a:ext uri="{FF2B5EF4-FFF2-40B4-BE49-F238E27FC236}">
                <a16:creationId xmlns:a16="http://schemas.microsoft.com/office/drawing/2014/main" xmlns="" id="{5BEE0C0B-1CDC-4CE4-8460-A37A50FFA534}"/>
              </a:ext>
            </a:extLst>
          </p:cNvPr>
          <p:cNvPicPr>
            <a:picLocks noChangeAspect="1"/>
          </p:cNvPicPr>
          <p:nvPr/>
        </p:nvPicPr>
        <p:blipFill>
          <a:blip r:embed="rId4"/>
          <a:stretch>
            <a:fillRect/>
          </a:stretch>
        </p:blipFill>
        <p:spPr>
          <a:xfrm>
            <a:off x="0" y="5943600"/>
            <a:ext cx="12192000" cy="914400"/>
          </a:xfrm>
          <a:prstGeom prst="rect">
            <a:avLst/>
          </a:prstGeom>
          <a:ln w="28575">
            <a:solidFill>
              <a:schemeClr val="tx1"/>
            </a:solidFill>
          </a:ln>
        </p:spPr>
      </p:pic>
    </p:spTree>
    <p:extLst>
      <p:ext uri="{BB962C8B-B14F-4D97-AF65-F5344CB8AC3E}">
        <p14:creationId xmlns:p14="http://schemas.microsoft.com/office/powerpoint/2010/main" val="116543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7402" y="168275"/>
            <a:ext cx="5376080" cy="759774"/>
          </a:xfrm>
          <a:ln w="28575">
            <a:solidFill>
              <a:schemeClr val="tx1"/>
            </a:solidFill>
          </a:ln>
        </p:spPr>
        <p:txBody>
          <a:bodyPr>
            <a:noAutofit/>
          </a:bodyPr>
          <a:lstStyle/>
          <a:p>
            <a:r>
              <a:rPr lang="en-GB" sz="6000" b="1" dirty="0" smtClean="0">
                <a:solidFill>
                  <a:schemeClr val="tx2">
                    <a:lumMod val="50000"/>
                  </a:schemeClr>
                </a:solidFill>
                <a:latin typeface="Open Sans" panose="020B0606030504020204" pitchFamily="34" charset="0"/>
              </a:rPr>
              <a:t>W</a:t>
            </a:r>
            <a:r>
              <a:rPr lang="en-GB" sz="4800" b="1" dirty="0" smtClean="0">
                <a:solidFill>
                  <a:schemeClr val="tx2">
                    <a:lumMod val="50000"/>
                  </a:schemeClr>
                </a:solidFill>
                <a:latin typeface="Open Sans" panose="020B0606030504020204" pitchFamily="34" charset="0"/>
              </a:rPr>
              <a:t>HO </a:t>
            </a:r>
            <a:r>
              <a:rPr lang="en-GB" sz="6000" b="1" dirty="0" smtClean="0">
                <a:solidFill>
                  <a:schemeClr val="tx2">
                    <a:lumMod val="50000"/>
                  </a:schemeClr>
                </a:solidFill>
                <a:latin typeface="Open Sans" panose="020B0606030504020204" pitchFamily="34" charset="0"/>
              </a:rPr>
              <a:t>A</a:t>
            </a:r>
            <a:r>
              <a:rPr lang="en-GB" sz="4800" b="1" dirty="0" smtClean="0">
                <a:solidFill>
                  <a:schemeClr val="tx2">
                    <a:lumMod val="50000"/>
                  </a:schemeClr>
                </a:solidFill>
                <a:latin typeface="Open Sans" panose="020B0606030504020204" pitchFamily="34" charset="0"/>
              </a:rPr>
              <a:t>M </a:t>
            </a:r>
            <a:r>
              <a:rPr lang="en-GB" sz="6000" b="1" dirty="0" smtClean="0">
                <a:solidFill>
                  <a:schemeClr val="tx2">
                    <a:lumMod val="50000"/>
                  </a:schemeClr>
                </a:solidFill>
                <a:latin typeface="Open Sans" panose="020B0606030504020204" pitchFamily="34" charset="0"/>
              </a:rPr>
              <a:t>I</a:t>
            </a:r>
            <a:endParaRPr lang="en-GB" sz="4800" b="1" dirty="0">
              <a:solidFill>
                <a:srgbClr val="FFFFFF"/>
              </a:solidFill>
            </a:endParaRPr>
          </a:p>
        </p:txBody>
      </p:sp>
      <p:pic>
        <p:nvPicPr>
          <p:cNvPr id="7" name="Content Placeholder 6"/>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23243"/>
          <a:stretch/>
        </p:blipFill>
        <p:spPr>
          <a:xfrm>
            <a:off x="109186" y="168274"/>
            <a:ext cx="6405896" cy="5563786"/>
          </a:xfrm>
          <a:ln w="28575">
            <a:solidFill>
              <a:schemeClr val="tx1"/>
            </a:solidFill>
          </a:ln>
        </p:spPr>
      </p:pic>
      <p:sp>
        <p:nvSpPr>
          <p:cNvPr id="5" name="Content Placeholder 4"/>
          <p:cNvSpPr>
            <a:spLocks noGrp="1"/>
          </p:cNvSpPr>
          <p:nvPr>
            <p:ph sz="half" idx="2"/>
          </p:nvPr>
        </p:nvSpPr>
        <p:spPr>
          <a:xfrm>
            <a:off x="6687402" y="1139589"/>
            <a:ext cx="5376080" cy="4592470"/>
          </a:xfrm>
          <a:ln w="28575">
            <a:solidFill>
              <a:schemeClr val="tx1"/>
            </a:solidFill>
          </a:ln>
        </p:spPr>
        <p:txBody>
          <a:bodyPr>
            <a:normAutofit fontScale="92500" lnSpcReduction="20000"/>
          </a:bodyPr>
          <a:lstStyle/>
          <a:p>
            <a:pPr marL="0" indent="0" algn="just">
              <a:lnSpc>
                <a:spcPct val="140000"/>
              </a:lnSpc>
              <a:spcBef>
                <a:spcPts val="0"/>
              </a:spcBef>
              <a:buNone/>
            </a:pPr>
            <a:r>
              <a:rPr lang="en-GB" sz="3600" b="1" dirty="0"/>
              <a:t>I</a:t>
            </a:r>
            <a:r>
              <a:rPr lang="en-GB" sz="3600" b="1" dirty="0" smtClean="0"/>
              <a:t> am not necessarily</a:t>
            </a:r>
            <a:endParaRPr lang="en-GB" sz="3600" dirty="0"/>
          </a:p>
          <a:p>
            <a:pPr algn="just">
              <a:lnSpc>
                <a:spcPct val="140000"/>
              </a:lnSpc>
              <a:spcBef>
                <a:spcPts val="0"/>
              </a:spcBef>
            </a:pPr>
            <a:r>
              <a:rPr lang="en-GB" dirty="0" smtClean="0"/>
              <a:t>Motivated </a:t>
            </a:r>
            <a:r>
              <a:rPr lang="en-GB" dirty="0"/>
              <a:t>by money</a:t>
            </a:r>
          </a:p>
          <a:p>
            <a:pPr algn="just">
              <a:lnSpc>
                <a:spcPct val="140000"/>
              </a:lnSpc>
              <a:spcBef>
                <a:spcPts val="0"/>
              </a:spcBef>
            </a:pPr>
            <a:r>
              <a:rPr lang="en-GB" dirty="0" smtClean="0"/>
              <a:t>Holding </a:t>
            </a:r>
            <a:r>
              <a:rPr lang="en-GB" dirty="0"/>
              <a:t>a grudge </a:t>
            </a:r>
            <a:endParaRPr lang="en-GB" dirty="0" smtClean="0"/>
          </a:p>
          <a:p>
            <a:pPr algn="just">
              <a:lnSpc>
                <a:spcPct val="140000"/>
              </a:lnSpc>
              <a:spcBef>
                <a:spcPts val="0"/>
              </a:spcBef>
            </a:pPr>
            <a:r>
              <a:rPr lang="en-GB" dirty="0" smtClean="0"/>
              <a:t>Thinking </a:t>
            </a:r>
            <a:r>
              <a:rPr lang="en-GB" dirty="0"/>
              <a:t>about politics</a:t>
            </a:r>
          </a:p>
          <a:p>
            <a:pPr algn="just">
              <a:lnSpc>
                <a:spcPct val="140000"/>
              </a:lnSpc>
              <a:spcBef>
                <a:spcPts val="0"/>
              </a:spcBef>
            </a:pPr>
            <a:r>
              <a:rPr lang="en-GB" dirty="0" smtClean="0"/>
              <a:t>Gifted &amp; Talented</a:t>
            </a:r>
            <a:endParaRPr lang="en-GB" dirty="0"/>
          </a:p>
          <a:p>
            <a:pPr algn="just">
              <a:lnSpc>
                <a:spcPct val="140000"/>
              </a:lnSpc>
              <a:spcBef>
                <a:spcPts val="0"/>
              </a:spcBef>
            </a:pPr>
            <a:r>
              <a:rPr lang="en-GB" dirty="0" smtClean="0"/>
              <a:t>Autistic</a:t>
            </a:r>
            <a:endParaRPr lang="en-GB" dirty="0"/>
          </a:p>
          <a:p>
            <a:pPr algn="just">
              <a:lnSpc>
                <a:spcPct val="140000"/>
              </a:lnSpc>
              <a:spcBef>
                <a:spcPts val="0"/>
              </a:spcBef>
            </a:pPr>
            <a:r>
              <a:rPr lang="en-GB" dirty="0" smtClean="0"/>
              <a:t>Anti-social </a:t>
            </a:r>
            <a:r>
              <a:rPr lang="en-GB" dirty="0"/>
              <a:t>or involved in </a:t>
            </a:r>
            <a:r>
              <a:rPr lang="en-GB" dirty="0" smtClean="0"/>
              <a:t>criminal </a:t>
            </a:r>
            <a:r>
              <a:rPr lang="en-GB" dirty="0"/>
              <a:t>activity</a:t>
            </a:r>
          </a:p>
          <a:p>
            <a:pPr algn="just">
              <a:lnSpc>
                <a:spcPct val="140000"/>
              </a:lnSpc>
              <a:spcBef>
                <a:spcPts val="0"/>
              </a:spcBef>
            </a:pPr>
            <a:r>
              <a:rPr lang="en-GB" dirty="0" smtClean="0"/>
              <a:t>See </a:t>
            </a:r>
            <a:r>
              <a:rPr lang="en-GB" dirty="0"/>
              <a:t>what I am doing is wrong</a:t>
            </a:r>
          </a:p>
        </p:txBody>
      </p:sp>
      <p:pic>
        <p:nvPicPr>
          <p:cNvPr id="10" name="Picture 9">
            <a:extLst>
              <a:ext uri="{FF2B5EF4-FFF2-40B4-BE49-F238E27FC236}">
                <a16:creationId xmlns:a16="http://schemas.microsoft.com/office/drawing/2014/main" xmlns="" id="{5BEE0C0B-1CDC-4CE4-8460-A37A50FFA534}"/>
              </a:ext>
            </a:extLst>
          </p:cNvPr>
          <p:cNvPicPr>
            <a:picLocks noChangeAspect="1"/>
          </p:cNvPicPr>
          <p:nvPr/>
        </p:nvPicPr>
        <p:blipFill>
          <a:blip r:embed="rId4"/>
          <a:stretch>
            <a:fillRect/>
          </a:stretch>
        </p:blipFill>
        <p:spPr>
          <a:xfrm>
            <a:off x="0" y="5943600"/>
            <a:ext cx="12192000" cy="914400"/>
          </a:xfrm>
          <a:prstGeom prst="rect">
            <a:avLst/>
          </a:prstGeom>
          <a:ln w="28575">
            <a:solidFill>
              <a:schemeClr val="tx1"/>
            </a:solidFill>
          </a:ln>
        </p:spPr>
      </p:pic>
    </p:spTree>
    <p:extLst>
      <p:ext uri="{BB962C8B-B14F-4D97-AF65-F5344CB8AC3E}">
        <p14:creationId xmlns:p14="http://schemas.microsoft.com/office/powerpoint/2010/main" val="1903935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B06C82D5-235D-4802-A8CD-C6DA91C50A4A}"/>
              </a:ext>
            </a:extLst>
          </p:cNvPr>
          <p:cNvSpPr/>
          <p:nvPr/>
        </p:nvSpPr>
        <p:spPr>
          <a:xfrm>
            <a:off x="146234" y="5704367"/>
            <a:ext cx="7455195" cy="1076933"/>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5"/>
          <p:cNvSpPr>
            <a:spLocks noGrp="1"/>
          </p:cNvSpPr>
          <p:nvPr>
            <p:ph idx="1"/>
          </p:nvPr>
        </p:nvSpPr>
        <p:spPr>
          <a:xfrm>
            <a:off x="7747663" y="168057"/>
            <a:ext cx="4298102" cy="6557036"/>
          </a:xfrm>
          <a:ln w="28575">
            <a:solidFill>
              <a:schemeClr val="tx1"/>
            </a:solidFill>
          </a:ln>
        </p:spPr>
        <p:txBody>
          <a:bodyPr anchor="t">
            <a:noAutofit/>
          </a:bodyPr>
          <a:lstStyle/>
          <a:p>
            <a:pPr marL="0" indent="0">
              <a:lnSpc>
                <a:spcPct val="140000"/>
              </a:lnSpc>
              <a:spcBef>
                <a:spcPts val="0"/>
              </a:spcBef>
              <a:buNone/>
            </a:pPr>
            <a:r>
              <a:rPr lang="en-GB" b="1" dirty="0">
                <a:latin typeface="+mj-lt"/>
                <a:ea typeface="PT Sans" panose="020B0503020203020204" pitchFamily="34" charset="0"/>
              </a:rPr>
              <a:t>THE BIG No-Nos</a:t>
            </a:r>
          </a:p>
          <a:p>
            <a:pPr marL="0" indent="0">
              <a:lnSpc>
                <a:spcPct val="140000"/>
              </a:lnSpc>
              <a:spcBef>
                <a:spcPts val="0"/>
              </a:spcBef>
              <a:buNone/>
            </a:pPr>
            <a:r>
              <a:rPr lang="en-GB" sz="2400" dirty="0">
                <a:latin typeface="+mj-lt"/>
                <a:ea typeface="PT Sans" panose="020B0503020203020204" pitchFamily="34" charset="0"/>
              </a:rPr>
              <a:t>1. </a:t>
            </a:r>
            <a:r>
              <a:rPr lang="en-GB" sz="2400" b="1" dirty="0">
                <a:latin typeface="+mj-lt"/>
                <a:ea typeface="PT Sans" panose="020B0503020203020204" pitchFamily="34" charset="0"/>
              </a:rPr>
              <a:t>Key Grabber</a:t>
            </a:r>
          </a:p>
          <a:p>
            <a:pPr marL="444500" indent="0">
              <a:lnSpc>
                <a:spcPct val="140000"/>
              </a:lnSpc>
              <a:spcBef>
                <a:spcPts val="0"/>
              </a:spcBef>
              <a:buNone/>
            </a:pPr>
            <a:r>
              <a:rPr lang="en-US" sz="2400" dirty="0">
                <a:latin typeface="+mj-lt"/>
                <a:ea typeface="PT Sans" panose="020B0503020203020204" pitchFamily="34" charset="0"/>
              </a:rPr>
              <a:t>£20 Amazon</a:t>
            </a:r>
          </a:p>
          <a:p>
            <a:pPr marL="457200" lvl="1" indent="0">
              <a:lnSpc>
                <a:spcPct val="140000"/>
              </a:lnSpc>
              <a:spcBef>
                <a:spcPts val="0"/>
              </a:spcBef>
              <a:buNone/>
            </a:pPr>
            <a:r>
              <a:rPr lang="en-US" dirty="0" smtClean="0">
                <a:latin typeface="+mj-lt"/>
                <a:ea typeface="PT Sans" panose="020B0503020203020204" pitchFamily="34" charset="0"/>
              </a:rPr>
              <a:t>Ultra </a:t>
            </a:r>
            <a:r>
              <a:rPr lang="en-US" dirty="0">
                <a:latin typeface="+mj-lt"/>
                <a:ea typeface="PT Sans" panose="020B0503020203020204" pitchFamily="34" charset="0"/>
              </a:rPr>
              <a:t>compact. Only 38 mm</a:t>
            </a:r>
          </a:p>
          <a:p>
            <a:pPr marL="457200" lvl="1" indent="0">
              <a:lnSpc>
                <a:spcPct val="140000"/>
              </a:lnSpc>
              <a:spcBef>
                <a:spcPts val="0"/>
              </a:spcBef>
              <a:buNone/>
            </a:pPr>
            <a:r>
              <a:rPr lang="en-US" dirty="0">
                <a:latin typeface="+mj-lt"/>
                <a:ea typeface="PT Sans" panose="020B0503020203020204" pitchFamily="34" charset="0"/>
              </a:rPr>
              <a:t>Record </a:t>
            </a:r>
            <a:r>
              <a:rPr lang="en-US" dirty="0" smtClean="0">
                <a:latin typeface="+mj-lt"/>
                <a:ea typeface="PT Sans" panose="020B0503020203020204" pitchFamily="34" charset="0"/>
              </a:rPr>
              <a:t>10,000 pages</a:t>
            </a:r>
            <a:endParaRPr lang="en-US" dirty="0">
              <a:latin typeface="+mj-lt"/>
              <a:ea typeface="PT Sans" panose="020B0503020203020204" pitchFamily="34" charset="0"/>
            </a:endParaRPr>
          </a:p>
          <a:p>
            <a:pPr marL="360363" indent="-360363">
              <a:lnSpc>
                <a:spcPct val="140000"/>
              </a:lnSpc>
              <a:spcBef>
                <a:spcPts val="0"/>
              </a:spcBef>
              <a:buNone/>
            </a:pPr>
            <a:r>
              <a:rPr lang="en-GB" sz="2400" dirty="0" smtClean="0">
                <a:latin typeface="+mj-lt"/>
                <a:ea typeface="PT Sans" panose="020B0503020203020204" pitchFamily="34" charset="0"/>
              </a:rPr>
              <a:t>2</a:t>
            </a:r>
            <a:r>
              <a:rPr lang="en-GB" sz="2400" dirty="0">
                <a:latin typeface="+mj-lt"/>
                <a:ea typeface="PT Sans" panose="020B0503020203020204" pitchFamily="34" charset="0"/>
              </a:rPr>
              <a:t>. </a:t>
            </a:r>
            <a:r>
              <a:rPr lang="en-GB" sz="2400" b="1" dirty="0">
                <a:latin typeface="+mj-lt"/>
                <a:ea typeface="PT Sans" panose="020B0503020203020204" pitchFamily="34" charset="0"/>
              </a:rPr>
              <a:t>The Rubber Ducky </a:t>
            </a:r>
            <a:r>
              <a:rPr lang="en-GB" sz="2400" b="1" dirty="0" smtClean="0">
                <a:latin typeface="+mj-lt"/>
                <a:ea typeface="PT Sans" panose="020B0503020203020204" pitchFamily="34" charset="0"/>
              </a:rPr>
              <a:t>&amp; Bash </a:t>
            </a:r>
            <a:r>
              <a:rPr lang="en-GB" sz="2400" b="1" dirty="0">
                <a:latin typeface="+mj-lt"/>
                <a:ea typeface="PT Sans" panose="020B0503020203020204" pitchFamily="34" charset="0"/>
              </a:rPr>
              <a:t>Bunny</a:t>
            </a:r>
          </a:p>
          <a:p>
            <a:pPr marL="446088" indent="0">
              <a:lnSpc>
                <a:spcPct val="140000"/>
              </a:lnSpc>
              <a:spcBef>
                <a:spcPts val="0"/>
              </a:spcBef>
              <a:buNone/>
            </a:pPr>
            <a:r>
              <a:rPr lang="en-GB" sz="2400" dirty="0" smtClean="0">
                <a:latin typeface="+mj-lt"/>
                <a:ea typeface="PT Sans" panose="020B0503020203020204" pitchFamily="34" charset="0"/>
              </a:rPr>
              <a:t>Cheap</a:t>
            </a:r>
          </a:p>
          <a:p>
            <a:pPr marL="446088" indent="0">
              <a:lnSpc>
                <a:spcPct val="140000"/>
              </a:lnSpc>
              <a:spcBef>
                <a:spcPts val="0"/>
              </a:spcBef>
              <a:buNone/>
            </a:pPr>
            <a:r>
              <a:rPr lang="en-GB" sz="2400" dirty="0" smtClean="0">
                <a:latin typeface="+mj-lt"/>
                <a:ea typeface="PT Sans" panose="020B0503020203020204" pitchFamily="34" charset="0"/>
              </a:rPr>
              <a:t>Multiple Payloads</a:t>
            </a:r>
            <a:endParaRPr lang="en-GB" sz="2400" dirty="0">
              <a:latin typeface="+mj-lt"/>
              <a:ea typeface="PT Sans" panose="020B0503020203020204" pitchFamily="34" charset="0"/>
            </a:endParaRPr>
          </a:p>
          <a:p>
            <a:pPr marL="0" indent="0" algn="just">
              <a:lnSpc>
                <a:spcPct val="140000"/>
              </a:lnSpc>
              <a:spcBef>
                <a:spcPts val="0"/>
              </a:spcBef>
              <a:buNone/>
            </a:pPr>
            <a:r>
              <a:rPr lang="en-GB" sz="2400" dirty="0" smtClean="0">
                <a:latin typeface="+mj-lt"/>
                <a:ea typeface="PT Sans" panose="020B0503020203020204" pitchFamily="34" charset="0"/>
              </a:rPr>
              <a:t>3. </a:t>
            </a:r>
            <a:r>
              <a:rPr lang="en-GB" sz="2400" b="1" dirty="0">
                <a:latin typeface="+mj-lt"/>
                <a:ea typeface="PT Sans" panose="020B0503020203020204" pitchFamily="34" charset="0"/>
              </a:rPr>
              <a:t>The Pineapple Wi-Fi</a:t>
            </a:r>
          </a:p>
          <a:p>
            <a:pPr marL="446088" indent="0" algn="just">
              <a:lnSpc>
                <a:spcPct val="140000"/>
              </a:lnSpc>
              <a:spcBef>
                <a:spcPts val="0"/>
              </a:spcBef>
              <a:buNone/>
            </a:pPr>
            <a:r>
              <a:rPr lang="en-GB" sz="2400" dirty="0">
                <a:latin typeface="+mj-lt"/>
                <a:ea typeface="PT Sans" panose="020B0503020203020204" pitchFamily="34" charset="0"/>
              </a:rPr>
              <a:t>Automatic Connection</a:t>
            </a:r>
          </a:p>
          <a:p>
            <a:pPr marL="446088" indent="0" algn="just">
              <a:lnSpc>
                <a:spcPct val="140000"/>
              </a:lnSpc>
              <a:spcBef>
                <a:spcPts val="0"/>
              </a:spcBef>
              <a:buNone/>
            </a:pPr>
            <a:r>
              <a:rPr lang="en-GB" sz="2400" dirty="0">
                <a:latin typeface="+mj-lt"/>
                <a:ea typeface="PT Sans" panose="020B0503020203020204" pitchFamily="34" charset="0"/>
              </a:rPr>
              <a:t>Everything is </a:t>
            </a:r>
            <a:r>
              <a:rPr lang="en-GB" sz="2400" dirty="0" smtClean="0">
                <a:latin typeface="+mj-lt"/>
                <a:ea typeface="PT Sans" panose="020B0503020203020204" pitchFamily="34" charset="0"/>
              </a:rPr>
              <a:t>Visible</a:t>
            </a:r>
            <a:endParaRPr lang="en-GB" sz="2400" dirty="0">
              <a:latin typeface="+mj-lt"/>
              <a:ea typeface="PT Sans" panose="020B0503020203020204" pitchFamily="34" charset="0"/>
            </a:endParaRPr>
          </a:p>
        </p:txBody>
      </p:sp>
      <p:sp>
        <p:nvSpPr>
          <p:cNvPr id="14" name="Title 13">
            <a:extLst>
              <a:ext uri="{FF2B5EF4-FFF2-40B4-BE49-F238E27FC236}">
                <a16:creationId xmlns:a16="http://schemas.microsoft.com/office/drawing/2014/main" xmlns="" id="{CF15D76B-FAD2-4ED6-936F-5F2CB34E304B}"/>
              </a:ext>
            </a:extLst>
          </p:cNvPr>
          <p:cNvSpPr>
            <a:spLocks noGrp="1"/>
          </p:cNvSpPr>
          <p:nvPr>
            <p:ph type="title"/>
          </p:nvPr>
        </p:nvSpPr>
        <p:spPr>
          <a:xfrm>
            <a:off x="153382" y="136865"/>
            <a:ext cx="7448046" cy="682548"/>
          </a:xfrm>
          <a:ln w="28575">
            <a:solidFill>
              <a:schemeClr val="tx1"/>
            </a:solidFill>
          </a:ln>
        </p:spPr>
        <p:txBody>
          <a:bodyPr>
            <a:noAutofit/>
          </a:bodyPr>
          <a:lstStyle/>
          <a:p>
            <a:r>
              <a:rPr lang="en-GB" sz="60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N</a:t>
            </a:r>
            <a:r>
              <a:rPr lang="en-GB" sz="48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ETWORK </a:t>
            </a:r>
            <a:r>
              <a:rPr lang="en-GB" sz="60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I</a:t>
            </a:r>
            <a:r>
              <a:rPr lang="en-GB" sz="48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NTRUSION</a:t>
            </a:r>
          </a:p>
        </p:txBody>
      </p:sp>
      <p:pic>
        <p:nvPicPr>
          <p:cNvPr id="12" name="Picture 11">
            <a:extLst>
              <a:ext uri="{FF2B5EF4-FFF2-40B4-BE49-F238E27FC236}">
                <a16:creationId xmlns:a16="http://schemas.microsoft.com/office/drawing/2014/main" xmlns="" id="{CB29DC93-AC15-4455-B3A1-847E3D235C84}"/>
              </a:ext>
            </a:extLst>
          </p:cNvPr>
          <p:cNvPicPr>
            <a:picLocks noChangeAspect="1"/>
          </p:cNvPicPr>
          <p:nvPr/>
        </p:nvPicPr>
        <p:blipFill>
          <a:blip r:embed="rId3"/>
          <a:stretch>
            <a:fillRect/>
          </a:stretch>
        </p:blipFill>
        <p:spPr>
          <a:xfrm>
            <a:off x="10383594" y="579927"/>
            <a:ext cx="1523454" cy="1097598"/>
          </a:xfrm>
          <a:prstGeom prst="rect">
            <a:avLst/>
          </a:prstGeom>
        </p:spPr>
      </p:pic>
      <p:pic>
        <p:nvPicPr>
          <p:cNvPr id="13" name="Content Placeholder 5">
            <a:extLst>
              <a:ext uri="{FF2B5EF4-FFF2-40B4-BE49-F238E27FC236}">
                <a16:creationId xmlns:a16="http://schemas.microsoft.com/office/drawing/2014/main" xmlns="" id="{5DFE3087-1EC7-40C2-B60A-6CFFB636BB79}"/>
              </a:ext>
            </a:extLst>
          </p:cNvPr>
          <p:cNvPicPr>
            <a:picLocks noChangeAspect="1"/>
          </p:cNvPicPr>
          <p:nvPr/>
        </p:nvPicPr>
        <p:blipFill rotWithShape="1">
          <a:blip r:embed="rId4"/>
          <a:srcRect l="48108" r="7461"/>
          <a:stretch/>
        </p:blipFill>
        <p:spPr>
          <a:xfrm>
            <a:off x="10591800" y="4385709"/>
            <a:ext cx="1315248" cy="1422669"/>
          </a:xfrm>
          <a:prstGeom prst="rect">
            <a:avLst/>
          </a:prstGeom>
          <a:ln w="38100">
            <a:no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382" y="894909"/>
            <a:ext cx="7460404" cy="4915784"/>
          </a:xfrm>
          <a:prstGeom prst="rect">
            <a:avLst/>
          </a:prstGeom>
          <a:ln w="28575">
            <a:solidFill>
              <a:schemeClr val="tx1"/>
            </a:solidFill>
          </a:ln>
        </p:spPr>
      </p:pic>
      <p:pic>
        <p:nvPicPr>
          <p:cNvPr id="16" name="Picture 15">
            <a:extLst>
              <a:ext uri="{FF2B5EF4-FFF2-40B4-BE49-F238E27FC236}">
                <a16:creationId xmlns:a16="http://schemas.microsoft.com/office/drawing/2014/main" xmlns="" id="{5BEE0C0B-1CDC-4CE4-8460-A37A50FFA534}"/>
              </a:ext>
            </a:extLst>
          </p:cNvPr>
          <p:cNvPicPr>
            <a:picLocks noChangeAspect="1"/>
          </p:cNvPicPr>
          <p:nvPr/>
        </p:nvPicPr>
        <p:blipFill>
          <a:blip r:embed="rId6"/>
          <a:stretch>
            <a:fillRect/>
          </a:stretch>
        </p:blipFill>
        <p:spPr>
          <a:xfrm>
            <a:off x="0" y="5943600"/>
            <a:ext cx="12192000" cy="914400"/>
          </a:xfrm>
          <a:prstGeom prst="rect">
            <a:avLst/>
          </a:prstGeom>
        </p:spPr>
      </p:pic>
      <p:pic>
        <p:nvPicPr>
          <p:cNvPr id="11" name="Content Placeholder 4">
            <a:extLst>
              <a:ext uri="{FF2B5EF4-FFF2-40B4-BE49-F238E27FC236}">
                <a16:creationId xmlns:a16="http://schemas.microsoft.com/office/drawing/2014/main" xmlns="" id="{E546C0EE-D0F2-43BD-A78C-A18BFFE9563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556" b="95000" l="43563" r="79375">
                        <a14:foregroundMark x1="46688" y1="95222" x2="50938" y2="67889"/>
                        <a14:foregroundMark x1="43563" y1="82444" x2="47125" y2="73111"/>
                        <a14:foregroundMark x1="63375" y1="8889" x2="70813" y2="8556"/>
                      </a14:backgroundRemoval>
                    </a14:imgEffect>
                  </a14:imgLayer>
                </a14:imgProps>
              </a:ext>
            </a:extLst>
          </a:blip>
          <a:srcRect l="40554" r="16245" b="529"/>
          <a:stretch/>
        </p:blipFill>
        <p:spPr>
          <a:xfrm rot="5650210">
            <a:off x="10620394" y="3203863"/>
            <a:ext cx="1053481" cy="1454324"/>
          </a:xfrm>
          <a:prstGeom prst="rect">
            <a:avLst/>
          </a:prstGeom>
        </p:spPr>
      </p:pic>
    </p:spTree>
    <p:extLst>
      <p:ext uri="{BB962C8B-B14F-4D97-AF65-F5344CB8AC3E}">
        <p14:creationId xmlns:p14="http://schemas.microsoft.com/office/powerpoint/2010/main" val="923093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414" y="113556"/>
            <a:ext cx="6251024" cy="1325563"/>
          </a:xfrm>
          <a:ln w="28575">
            <a:solidFill>
              <a:schemeClr val="tx1"/>
            </a:solidFill>
          </a:ln>
        </p:spPr>
        <p:txBody>
          <a:bodyPr>
            <a:normAutofit/>
          </a:bodyPr>
          <a:lstStyle/>
          <a:p>
            <a:r>
              <a:rPr lang="en-GB" sz="60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W</a:t>
            </a:r>
            <a:r>
              <a:rPr lang="en-GB" sz="48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IRELESS </a:t>
            </a:r>
            <a:r>
              <a:rPr lang="en-GB" sz="60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S</a:t>
            </a:r>
            <a:r>
              <a:rPr lang="en-GB" sz="4800" b="1" dirty="0" smtClean="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NIFFING</a:t>
            </a:r>
            <a:endParaRPr lang="en-GB" sz="48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5"/>
          <p:cNvSpPr txBox="1">
            <a:spLocks/>
          </p:cNvSpPr>
          <p:nvPr/>
        </p:nvSpPr>
        <p:spPr>
          <a:xfrm>
            <a:off x="208142" y="1575948"/>
            <a:ext cx="6241296" cy="4270376"/>
          </a:xfrm>
          <a:prstGeom prst="rect">
            <a:avLst/>
          </a:prstGeom>
          <a:ln w="28575">
            <a:solidFill>
              <a:schemeClr val="tx1"/>
            </a:solid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Bef>
                <a:spcPts val="0"/>
              </a:spcBef>
              <a:buFont typeface="Arial" panose="020B0604020202020204" pitchFamily="34" charset="0"/>
              <a:buNone/>
            </a:pPr>
            <a:r>
              <a:rPr lang="en-GB" b="1" dirty="0" smtClean="0">
                <a:latin typeface="+mj-lt"/>
                <a:ea typeface="PT Sans" panose="020B0503020203020204" pitchFamily="34" charset="0"/>
              </a:rPr>
              <a:t>A VPN </a:t>
            </a:r>
            <a:r>
              <a:rPr lang="en-GB" dirty="0" smtClean="0">
                <a:latin typeface="+mj-lt"/>
                <a:ea typeface="PT Sans" panose="020B0503020203020204" pitchFamily="34" charset="0"/>
              </a:rPr>
              <a:t>(virtual private network) will </a:t>
            </a:r>
          </a:p>
          <a:p>
            <a:pPr>
              <a:lnSpc>
                <a:spcPct val="130000"/>
              </a:lnSpc>
              <a:spcBef>
                <a:spcPts val="0"/>
              </a:spcBef>
            </a:pPr>
            <a:r>
              <a:rPr lang="en-GB" sz="2400" dirty="0" smtClean="0">
                <a:latin typeface="+mj-lt"/>
                <a:ea typeface="PT Sans" panose="020B0503020203020204" pitchFamily="34" charset="0"/>
              </a:rPr>
              <a:t>Hide your location</a:t>
            </a:r>
            <a:endParaRPr lang="en-US" dirty="0" smtClean="0">
              <a:latin typeface="+mj-lt"/>
              <a:ea typeface="PT Sans" panose="020B0503020203020204" pitchFamily="34" charset="0"/>
            </a:endParaRPr>
          </a:p>
          <a:p>
            <a:pPr lvl="1">
              <a:lnSpc>
                <a:spcPct val="130000"/>
              </a:lnSpc>
              <a:spcBef>
                <a:spcPts val="0"/>
              </a:spcBef>
            </a:pPr>
            <a:endParaRPr lang="en-GB" dirty="0" smtClean="0">
              <a:latin typeface="+mj-lt"/>
              <a:ea typeface="PT Sans" panose="020B0503020203020204" pitchFamily="34" charset="0"/>
            </a:endParaRPr>
          </a:p>
          <a:p>
            <a:pPr>
              <a:lnSpc>
                <a:spcPct val="130000"/>
              </a:lnSpc>
              <a:spcBef>
                <a:spcPts val="0"/>
              </a:spcBef>
            </a:pPr>
            <a:r>
              <a:rPr lang="en-GB" sz="2400" dirty="0" smtClean="0">
                <a:latin typeface="+mj-lt"/>
                <a:ea typeface="PT Sans" panose="020B0503020203020204" pitchFamily="34" charset="0"/>
              </a:rPr>
              <a:t>Encrypt your data</a:t>
            </a:r>
          </a:p>
          <a:p>
            <a:pPr>
              <a:lnSpc>
                <a:spcPct val="130000"/>
              </a:lnSpc>
              <a:spcBef>
                <a:spcPts val="0"/>
              </a:spcBef>
            </a:pPr>
            <a:endParaRPr lang="en-GB" sz="2400" dirty="0">
              <a:latin typeface="+mj-lt"/>
              <a:ea typeface="PT Sans" panose="020B0503020203020204" pitchFamily="34" charset="0"/>
            </a:endParaRPr>
          </a:p>
          <a:p>
            <a:pPr>
              <a:lnSpc>
                <a:spcPct val="130000"/>
              </a:lnSpc>
              <a:spcBef>
                <a:spcPts val="0"/>
              </a:spcBef>
            </a:pPr>
            <a:r>
              <a:rPr lang="en-GB" sz="2400" dirty="0" smtClean="0">
                <a:latin typeface="+mj-lt"/>
                <a:ea typeface="PT Sans" panose="020B0503020203020204" pitchFamily="34" charset="0"/>
              </a:rPr>
              <a:t>Search ‘Best VPN 2020’</a:t>
            </a:r>
          </a:p>
          <a:p>
            <a:pPr>
              <a:lnSpc>
                <a:spcPct val="130000"/>
              </a:lnSpc>
              <a:spcBef>
                <a:spcPts val="0"/>
              </a:spcBef>
            </a:pPr>
            <a:endParaRPr lang="en-GB" sz="2400" dirty="0" smtClean="0">
              <a:latin typeface="+mj-lt"/>
              <a:ea typeface="PT Sans" panose="020B0503020203020204" pitchFamily="34" charset="0"/>
            </a:endParaRPr>
          </a:p>
          <a:p>
            <a:pPr>
              <a:lnSpc>
                <a:spcPct val="130000"/>
              </a:lnSpc>
              <a:spcBef>
                <a:spcPts val="0"/>
              </a:spcBef>
            </a:pPr>
            <a:r>
              <a:rPr lang="en-GB" sz="2400" dirty="0" smtClean="0">
                <a:latin typeface="+mj-lt"/>
                <a:ea typeface="PT Sans" panose="020B0503020203020204" pitchFamily="34" charset="0"/>
              </a:rPr>
              <a:t>Download as an App</a:t>
            </a:r>
            <a:endParaRPr lang="en-GB" sz="2400" dirty="0">
              <a:latin typeface="+mj-lt"/>
              <a:ea typeface="PT Sans" panose="020B0503020203020204" pitchFamily="34" charset="0"/>
            </a:endParaRPr>
          </a:p>
        </p:txBody>
      </p:sp>
      <p:pic>
        <p:nvPicPr>
          <p:cNvPr id="10" name="Picture 9">
            <a:extLst>
              <a:ext uri="{FF2B5EF4-FFF2-40B4-BE49-F238E27FC236}">
                <a16:creationId xmlns:a16="http://schemas.microsoft.com/office/drawing/2014/main" xmlns="" id="{5BEE0C0B-1CDC-4CE4-8460-A37A50FFA534}"/>
              </a:ext>
            </a:extLst>
          </p:cNvPr>
          <p:cNvPicPr>
            <a:picLocks noChangeAspect="1"/>
          </p:cNvPicPr>
          <p:nvPr/>
        </p:nvPicPr>
        <p:blipFill>
          <a:blip r:embed="rId3"/>
          <a:stretch>
            <a:fillRect/>
          </a:stretch>
        </p:blipFill>
        <p:spPr>
          <a:xfrm>
            <a:off x="0" y="5943600"/>
            <a:ext cx="12192000" cy="914400"/>
          </a:xfrm>
          <a:prstGeom prst="rect">
            <a:avLst/>
          </a:prstGeom>
        </p:spPr>
      </p:pic>
      <p:pic>
        <p:nvPicPr>
          <p:cNvPr id="7" name="Content Placeholder 6"/>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11622"/>
          <a:stretch/>
        </p:blipFill>
        <p:spPr>
          <a:xfrm>
            <a:off x="6682903" y="113556"/>
            <a:ext cx="5352256" cy="5732768"/>
          </a:xfrm>
          <a:ln w="28575">
            <a:solidFill>
              <a:schemeClr val="tx1"/>
            </a:solidFill>
          </a:ln>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3517" y="2122715"/>
            <a:ext cx="3141926" cy="3315048"/>
          </a:xfrm>
          <a:prstGeom prst="rect">
            <a:avLst/>
          </a:prstGeom>
        </p:spPr>
      </p:pic>
    </p:spTree>
    <p:extLst>
      <p:ext uri="{BB962C8B-B14F-4D97-AF65-F5344CB8AC3E}">
        <p14:creationId xmlns:p14="http://schemas.microsoft.com/office/powerpoint/2010/main" val="2979554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736</TotalTime>
  <Words>1970</Words>
  <Application>Microsoft Office PowerPoint</Application>
  <PresentationFormat>Widescreen</PresentationFormat>
  <Paragraphs>270</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Comic Sans MS</vt:lpstr>
      <vt:lpstr>Open Sans</vt:lpstr>
      <vt:lpstr>PT Sans</vt:lpstr>
      <vt:lpstr>Office Theme</vt:lpstr>
      <vt:lpstr>COMPUTER MISUSE ACT</vt:lpstr>
      <vt:lpstr>PowerPoint Presentation</vt:lpstr>
      <vt:lpstr>GUESS THE PUNISHMENT(!)</vt:lpstr>
      <vt:lpstr>UNAUTHORISED ACCESS &amp; ABUSE!</vt:lpstr>
      <vt:lpstr>GUESS THE PUNISHMENT!</vt:lpstr>
      <vt:lpstr>WHY SO HARSH!!</vt:lpstr>
      <vt:lpstr>WHO AM I</vt:lpstr>
      <vt:lpstr>NETWORK INTRUSION</vt:lpstr>
      <vt:lpstr>WIRELESS SNIFFING</vt:lpstr>
      <vt:lpstr>KNOW THY ENEMY</vt:lpstr>
      <vt:lpstr>UPDATES – THE BEST ADVICE</vt:lpstr>
      <vt:lpstr>HOW TO SUPPORT YOUR CHILD</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Cyber Threats</dc:title>
  <dc:creator>Richard Heysmond</dc:creator>
  <cp:lastModifiedBy>Heysmond Richard</cp:lastModifiedBy>
  <cp:revision>103</cp:revision>
  <dcterms:created xsi:type="dcterms:W3CDTF">2019-02-21T12:32:17Z</dcterms:created>
  <dcterms:modified xsi:type="dcterms:W3CDTF">2020-02-06T09:03:18Z</dcterms:modified>
</cp:coreProperties>
</file>