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75" r:id="rId3"/>
    <p:sldId id="322" r:id="rId4"/>
    <p:sldId id="280" r:id="rId5"/>
    <p:sldId id="363" r:id="rId6"/>
    <p:sldId id="325" r:id="rId7"/>
    <p:sldId id="326" r:id="rId8"/>
    <p:sldId id="328" r:id="rId9"/>
    <p:sldId id="324" r:id="rId10"/>
    <p:sldId id="330" r:id="rId11"/>
    <p:sldId id="335" r:id="rId12"/>
    <p:sldId id="331" r:id="rId13"/>
    <p:sldId id="336" r:id="rId14"/>
    <p:sldId id="338" r:id="rId15"/>
    <p:sldId id="340" r:id="rId16"/>
    <p:sldId id="285" r:id="rId17"/>
    <p:sldId id="332" r:id="rId18"/>
    <p:sldId id="279" r:id="rId19"/>
    <p:sldId id="276" r:id="rId20"/>
    <p:sldId id="314" r:id="rId21"/>
    <p:sldId id="333" r:id="rId22"/>
    <p:sldId id="342" r:id="rId23"/>
    <p:sldId id="343" r:id="rId24"/>
    <p:sldId id="344" r:id="rId25"/>
    <p:sldId id="341" r:id="rId26"/>
    <p:sldId id="299" r:id="rId27"/>
    <p:sldId id="346" r:id="rId28"/>
    <p:sldId id="301" r:id="rId29"/>
    <p:sldId id="302" r:id="rId30"/>
    <p:sldId id="264" r:id="rId31"/>
    <p:sldId id="288" r:id="rId32"/>
    <p:sldId id="365" r:id="rId33"/>
    <p:sldId id="347" r:id="rId34"/>
    <p:sldId id="345" r:id="rId35"/>
    <p:sldId id="362" r:id="rId36"/>
    <p:sldId id="358" r:id="rId37"/>
    <p:sldId id="361" r:id="rId38"/>
    <p:sldId id="349" r:id="rId39"/>
    <p:sldId id="351" r:id="rId40"/>
    <p:sldId id="353" r:id="rId41"/>
    <p:sldId id="300" r:id="rId42"/>
    <p:sldId id="295" r:id="rId43"/>
    <p:sldId id="297" r:id="rId44"/>
    <p:sldId id="278" r:id="rId45"/>
    <p:sldId id="368" r:id="rId46"/>
    <p:sldId id="372" r:id="rId47"/>
    <p:sldId id="371" r:id="rId48"/>
    <p:sldId id="310" r:id="rId49"/>
    <p:sldId id="366" r:id="rId50"/>
    <p:sldId id="367" r:id="rId51"/>
    <p:sldId id="337" r:id="rId52"/>
    <p:sldId id="348" r:id="rId53"/>
    <p:sldId id="284" r:id="rId54"/>
    <p:sldId id="350" r:id="rId55"/>
    <p:sldId id="352" r:id="rId56"/>
    <p:sldId id="370" r:id="rId57"/>
    <p:sldId id="369" r:id="rId58"/>
    <p:sldId id="339" r:id="rId59"/>
    <p:sldId id="364" r:id="rId60"/>
    <p:sldId id="354" r:id="rId61"/>
    <p:sldId id="356" r:id="rId62"/>
    <p:sldId id="357" r:id="rId63"/>
    <p:sldId id="355" r:id="rId64"/>
    <p:sldId id="359" r:id="rId65"/>
    <p:sldId id="360" r:id="rId66"/>
    <p:sldId id="319"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A084"/>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94660"/>
  </p:normalViewPr>
  <p:slideViewPr>
    <p:cSldViewPr>
      <p:cViewPr varScale="1">
        <p:scale>
          <a:sx n="88" d="100"/>
          <a:sy n="88" d="100"/>
        </p:scale>
        <p:origin x="1320"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7B911-0C5E-45C1-8E43-48DAFFE6911F}" type="datetimeFigureOut">
              <a:rPr lang="en-GB" smtClean="0"/>
              <a:t>02/03/2022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955CC-9059-486E-8924-12ABFC1C63F9}" type="slidenum">
              <a:rPr lang="en-GB" smtClean="0"/>
              <a:t>‹#›</a:t>
            </a:fld>
            <a:endParaRPr lang="en-GB"/>
          </a:p>
        </p:txBody>
      </p:sp>
    </p:spTree>
    <p:extLst>
      <p:ext uri="{BB962C8B-B14F-4D97-AF65-F5344CB8AC3E}">
        <p14:creationId xmlns:p14="http://schemas.microsoft.com/office/powerpoint/2010/main" val="3388812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dirty="0" smtClean="0"/>
              <a:t>Ask the audience</a:t>
            </a:r>
            <a:r>
              <a:rPr lang="en-GB" sz="1200" baseline="0" dirty="0" smtClean="0"/>
              <a:t> w</a:t>
            </a:r>
            <a:r>
              <a:rPr lang="en-GB" sz="1200" dirty="0" smtClean="0"/>
              <a:t>hat they</a:t>
            </a:r>
            <a:r>
              <a:rPr lang="en-GB" sz="1200" baseline="0" dirty="0" smtClean="0"/>
              <a:t> believe</a:t>
            </a:r>
            <a:r>
              <a:rPr lang="en-GB" sz="1200" dirty="0" smtClean="0"/>
              <a:t> </a:t>
            </a:r>
            <a:r>
              <a:rPr lang="en-GB" sz="1200" dirty="0" err="1" smtClean="0"/>
              <a:t>Cyberbullying</a:t>
            </a:r>
            <a:r>
              <a:rPr lang="en-GB" sz="1200" baseline="0" dirty="0" smtClean="0"/>
              <a:t> to be and</a:t>
            </a:r>
            <a:r>
              <a:rPr lang="en-GB" sz="1200" dirty="0" smtClean="0"/>
              <a:t> how/ where children</a:t>
            </a:r>
            <a:r>
              <a:rPr lang="en-GB" sz="1200" baseline="0" dirty="0" smtClean="0"/>
              <a:t> and young people can be </a:t>
            </a:r>
            <a:r>
              <a:rPr lang="en-GB" sz="1200" dirty="0" err="1" smtClean="0"/>
              <a:t>Cyberbullied</a:t>
            </a:r>
            <a:r>
              <a:rPr lang="en-GB" sz="1200" dirty="0" smtClean="0"/>
              <a:t>? (</a:t>
            </a:r>
            <a:r>
              <a:rPr lang="en-GB" baseline="0" dirty="0" smtClean="0"/>
              <a:t>Ask them to discuss in pairs and feedback to the group)</a:t>
            </a:r>
            <a:endParaRPr lang="en-GB" sz="1200" dirty="0" smtClean="0"/>
          </a:p>
          <a:p>
            <a:pPr marL="171450" indent="-171450">
              <a:buFont typeface="Arial" pitchFamily="34" charset="0"/>
              <a:buChar char="•"/>
            </a:pPr>
            <a:r>
              <a:rPr lang="en-GB" dirty="0" smtClean="0"/>
              <a:t>Play embedded film</a:t>
            </a:r>
            <a:r>
              <a:rPr lang="en-GB" baseline="0" dirty="0" smtClean="0"/>
              <a:t> which was produced by CEOP</a:t>
            </a:r>
            <a:endParaRPr lang="en-GB" dirty="0" smtClean="0"/>
          </a:p>
          <a:p>
            <a:pPr marL="171450" indent="-171450">
              <a:buFont typeface="Arial" pitchFamily="34" charset="0"/>
              <a:buNone/>
            </a:pPr>
            <a:endParaRPr lang="en-GB" dirty="0" smtClean="0"/>
          </a:p>
          <a:p>
            <a:pPr marL="171450" indent="-171450">
              <a:buFont typeface="Arial" pitchFamily="34" charset="0"/>
              <a:buNone/>
            </a:pPr>
            <a:endParaRPr lang="en-GB" dirty="0" smtClean="0"/>
          </a:p>
          <a:p>
            <a:pPr marL="171450" indent="-171450">
              <a:buFont typeface="Arial" pitchFamily="34" charset="0"/>
              <a:buNone/>
            </a:pPr>
            <a:r>
              <a:rPr lang="en-US" sz="1200" kern="1200" dirty="0" smtClean="0">
                <a:solidFill>
                  <a:schemeClr val="tx1"/>
                </a:solidFill>
                <a:effectLst/>
                <a:latin typeface="+mn-lt"/>
                <a:ea typeface="+mn-ea"/>
                <a:cs typeface="+mn-cs"/>
              </a:rPr>
              <a:t>[Content</a:t>
            </a:r>
            <a:r>
              <a:rPr lang="en-US" sz="1200" kern="1200" baseline="0" dirty="0" smtClean="0">
                <a:solidFill>
                  <a:schemeClr val="tx1"/>
                </a:solidFill>
                <a:effectLst/>
                <a:latin typeface="+mn-lt"/>
                <a:ea typeface="+mn-ea"/>
                <a:cs typeface="+mn-cs"/>
              </a:rPr>
              <a:t>  below taken </a:t>
            </a:r>
            <a:r>
              <a:rPr lang="en-US" sz="1200" kern="1200" dirty="0" smtClean="0">
                <a:solidFill>
                  <a:schemeClr val="tx1"/>
                </a:solidFill>
                <a:effectLst/>
                <a:latin typeface="+mn-lt"/>
                <a:ea typeface="+mn-ea"/>
                <a:cs typeface="+mn-cs"/>
              </a:rPr>
              <a:t>from</a:t>
            </a:r>
            <a:r>
              <a:rPr lang="en-US" sz="1200" kern="1200" baseline="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CEOP </a:t>
            </a:r>
            <a:r>
              <a:rPr lang="en-US" sz="1200" kern="1200" dirty="0" err="1" smtClean="0">
                <a:solidFill>
                  <a:schemeClr val="tx1"/>
                </a:solidFill>
                <a:effectLst/>
                <a:latin typeface="+mn-lt"/>
                <a:ea typeface="+mn-ea"/>
                <a:cs typeface="+mn-cs"/>
              </a:rPr>
              <a:t>Cyberbullying</a:t>
            </a:r>
            <a:r>
              <a:rPr lang="en-US" sz="1200" kern="1200" baseline="0" dirty="0" smtClean="0">
                <a:solidFill>
                  <a:schemeClr val="tx1"/>
                </a:solidFill>
                <a:effectLst/>
                <a:latin typeface="+mn-lt"/>
                <a:ea typeface="+mn-ea"/>
                <a:cs typeface="+mn-cs"/>
              </a:rPr>
              <a:t> factsheet, available for download]</a:t>
            </a:r>
          </a:p>
          <a:p>
            <a:pPr marL="171450" indent="-171450">
              <a:buFont typeface="Arial" pitchFamily="34" charset="0"/>
              <a:buNone/>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effectLst/>
                <a:latin typeface="+mn-lt"/>
                <a:ea typeface="+mn-ea"/>
                <a:cs typeface="+mn-cs"/>
              </a:rPr>
              <a:t>“Cyber bullying is bullying that takes place via technology. Whether on gaming sites, through a mobile device or via a social networking site, the effects can be devastating for the young people involved.  </a:t>
            </a:r>
          </a:p>
          <a:p>
            <a:r>
              <a:rPr lang="en-GB" sz="1200" i="1"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With online technologies accessible 24 hours a day, </a:t>
            </a:r>
            <a:r>
              <a:rPr lang="en-GB" sz="1200" i="1" kern="1200" dirty="0" err="1" smtClean="0">
                <a:solidFill>
                  <a:schemeClr val="tx1"/>
                </a:solidFill>
                <a:effectLst/>
                <a:latin typeface="+mn-lt"/>
                <a:ea typeface="+mn-ea"/>
                <a:cs typeface="+mn-cs"/>
              </a:rPr>
              <a:t>cyberbullying</a:t>
            </a:r>
            <a:r>
              <a:rPr lang="en-GB" sz="1200" i="1" kern="1200" dirty="0" smtClean="0">
                <a:solidFill>
                  <a:schemeClr val="tx1"/>
                </a:solidFill>
                <a:effectLst/>
                <a:latin typeface="+mn-lt"/>
                <a:ea typeface="+mn-ea"/>
                <a:cs typeface="+mn-cs"/>
              </a:rPr>
              <a:t> can be relentless. It can also intrude on spaces that were previously personal, for example at home; it can feel that there is no escape from it. </a:t>
            </a:r>
          </a:p>
          <a:p>
            <a:r>
              <a:rPr lang="en-GB" sz="1200" i="1" kern="1200" dirty="0" smtClean="0">
                <a:solidFill>
                  <a:schemeClr val="tx1"/>
                </a:solidFill>
                <a:effectLst/>
                <a:latin typeface="+mn-lt"/>
                <a:ea typeface="+mn-ea"/>
                <a:cs typeface="+mn-cs"/>
              </a:rPr>
              <a:t> </a:t>
            </a:r>
          </a:p>
          <a:p>
            <a:r>
              <a:rPr lang="en-GB" sz="1200" b="1" i="1" kern="1200" dirty="0" smtClean="0">
                <a:solidFill>
                  <a:schemeClr val="tx1"/>
                </a:solidFill>
                <a:effectLst/>
                <a:latin typeface="+mn-lt"/>
                <a:ea typeface="+mn-ea"/>
                <a:cs typeface="+mn-cs"/>
              </a:rPr>
              <a:t>21% of 8 to 11 year olds</a:t>
            </a:r>
            <a:r>
              <a:rPr lang="en-GB" sz="1200" i="1" kern="1200" dirty="0" smtClean="0">
                <a:solidFill>
                  <a:schemeClr val="tx1"/>
                </a:solidFill>
                <a:effectLst/>
                <a:latin typeface="+mn-lt"/>
                <a:ea typeface="+mn-ea"/>
                <a:cs typeface="+mn-cs"/>
              </a:rPr>
              <a:t> have been deliberately targeted, threatened or humiliated by an individual or group through the use of mobile phone or the internet and </a:t>
            </a:r>
            <a:r>
              <a:rPr lang="en-GB" sz="1200" b="1" i="1" kern="1200" dirty="0" smtClean="0">
                <a:solidFill>
                  <a:schemeClr val="tx1"/>
                </a:solidFill>
                <a:effectLst/>
                <a:latin typeface="+mn-lt"/>
                <a:ea typeface="+mn-ea"/>
                <a:cs typeface="+mn-cs"/>
              </a:rPr>
              <a:t>28% of 11 – to 16 year olds.</a:t>
            </a:r>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p>
          <a:p>
            <a:r>
              <a:rPr lang="en-GB" sz="1200" i="1" kern="1200" dirty="0" err="1" smtClean="0">
                <a:solidFill>
                  <a:schemeClr val="tx1"/>
                </a:solidFill>
                <a:effectLst/>
                <a:latin typeface="+mn-lt"/>
                <a:ea typeface="+mn-ea"/>
                <a:cs typeface="+mn-cs"/>
              </a:rPr>
              <a:t>Beatbullying</a:t>
            </a:r>
            <a:r>
              <a:rPr lang="en-GB" sz="1200" i="1" kern="1200" dirty="0" smtClean="0">
                <a:solidFill>
                  <a:schemeClr val="tx1"/>
                </a:solidFill>
                <a:effectLst/>
                <a:latin typeface="+mn-lt"/>
                <a:ea typeface="+mn-ea"/>
                <a:cs typeface="+mn-cs"/>
              </a:rPr>
              <a:t>, Virtual Violence II</a:t>
            </a:r>
          </a:p>
          <a:p>
            <a:r>
              <a:rPr lang="en-GB"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effectLst/>
                <a:latin typeface="+mn-lt"/>
                <a:ea typeface="+mn-ea"/>
                <a:cs typeface="+mn-cs"/>
              </a:rPr>
              <a:t>The use of technology can increase the audience of the bullying and multiply the number of bullies involved, as young people re-post, send or ‘like’ bullying content. Bullies can also attempt to be anonymous which can extremely distressing for the victim.  </a:t>
            </a:r>
            <a:br>
              <a:rPr lang="en-GB" sz="1200"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
            </a:r>
            <a:br>
              <a:rPr lang="en-GB" sz="1200"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As hard as it can be to admit, it is also possible that your child is or has been a bully. They could have set up or joined a malicious profile or 'liked' a mean comment they have seen about someone online. They could be acting in this way due to peer pressure or in retaliation for something that has happened to them. When talking to your child about bullying it is important to let them know how you as a family feel about the act. Talk to them, about how it makes others feel and the consequences of their actions.”</a:t>
            </a: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r>
            <a:br>
              <a:rPr lang="en-GB" sz="1200" i="1" kern="1200" dirty="0" smtClean="0">
                <a:solidFill>
                  <a:schemeClr val="tx1"/>
                </a:solidFill>
                <a:effectLst/>
                <a:latin typeface="+mn-lt"/>
                <a:ea typeface="+mn-ea"/>
                <a:cs typeface="+mn-cs"/>
              </a:rPr>
            </a:br>
            <a:endParaRPr lang="en-GB" i="1" dirty="0"/>
          </a:p>
        </p:txBody>
      </p:sp>
      <p:sp>
        <p:nvSpPr>
          <p:cNvPr id="4" name="Slide Number Placeholder 3"/>
          <p:cNvSpPr>
            <a:spLocks noGrp="1"/>
          </p:cNvSpPr>
          <p:nvPr>
            <p:ph type="sldNum" sz="quarter" idx="10"/>
          </p:nvPr>
        </p:nvSpPr>
        <p:spPr/>
        <p:txBody>
          <a:bodyPr/>
          <a:lstStyle/>
          <a:p>
            <a:fld id="{CA7CA414-6979-4C8A-9A59-A2FA8A1FABF7}" type="slidenum">
              <a:rPr lang="en-GB" smtClean="0"/>
              <a:pPr/>
              <a:t>20</a:t>
            </a:fld>
            <a:endParaRPr lang="en-GB"/>
          </a:p>
        </p:txBody>
      </p:sp>
    </p:spTree>
    <p:extLst>
      <p:ext uri="{BB962C8B-B14F-4D97-AF65-F5344CB8AC3E}">
        <p14:creationId xmlns:p14="http://schemas.microsoft.com/office/powerpoint/2010/main" val="299955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60D810-F2DF-4A9D-B21F-B820A4A36442}"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147899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60D810-F2DF-4A9D-B21F-B820A4A36442}"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423505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60D810-F2DF-4A9D-B21F-B820A4A36442}"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386777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60D810-F2DF-4A9D-B21F-B820A4A36442}"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122422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60D810-F2DF-4A9D-B21F-B820A4A36442}" type="datetimeFigureOut">
              <a:rPr lang="en-GB" smtClean="0"/>
              <a:t>02/03/2022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244830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60D810-F2DF-4A9D-B21F-B820A4A36442}" type="datetimeFigureOut">
              <a:rPr lang="en-GB" smtClean="0"/>
              <a:t>02/03/2022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265507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60D810-F2DF-4A9D-B21F-B820A4A36442}" type="datetimeFigureOut">
              <a:rPr lang="en-GB" smtClean="0"/>
              <a:t>02/03/2022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105102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60D810-F2DF-4A9D-B21F-B820A4A36442}" type="datetimeFigureOut">
              <a:rPr lang="en-GB" smtClean="0"/>
              <a:t>02/03/2022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1455879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0D810-F2DF-4A9D-B21F-B820A4A36442}" type="datetimeFigureOut">
              <a:rPr lang="en-GB" smtClean="0"/>
              <a:t>02/03/2022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2820793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0D810-F2DF-4A9D-B21F-B820A4A36442}" type="datetimeFigureOut">
              <a:rPr lang="en-GB" smtClean="0"/>
              <a:t>02/03/2022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272065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0D810-F2DF-4A9D-B21F-B820A4A36442}" type="datetimeFigureOut">
              <a:rPr lang="en-GB" smtClean="0"/>
              <a:t>02/03/2022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8C1063-50FD-4B18-8DC5-005D980AA0BA}" type="slidenum">
              <a:rPr lang="en-GB" smtClean="0"/>
              <a:t>‹#›</a:t>
            </a:fld>
            <a:endParaRPr lang="en-GB"/>
          </a:p>
        </p:txBody>
      </p:sp>
    </p:spTree>
    <p:extLst>
      <p:ext uri="{BB962C8B-B14F-4D97-AF65-F5344CB8AC3E}">
        <p14:creationId xmlns:p14="http://schemas.microsoft.com/office/powerpoint/2010/main" val="60763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0D810-F2DF-4A9D-B21F-B820A4A36442}" type="datetimeFigureOut">
              <a:rPr lang="en-GB" smtClean="0"/>
              <a:t>02/03/2022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C1063-50FD-4B18-8DC5-005D980AA0BA}" type="slidenum">
              <a:rPr lang="en-GB" smtClean="0"/>
              <a:t>‹#›</a:t>
            </a:fld>
            <a:endParaRPr lang="en-GB"/>
          </a:p>
        </p:txBody>
      </p:sp>
    </p:spTree>
    <p:extLst>
      <p:ext uri="{BB962C8B-B14F-4D97-AF65-F5344CB8AC3E}">
        <p14:creationId xmlns:p14="http://schemas.microsoft.com/office/powerpoint/2010/main" val="1699635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commonsensemedia.org/videos/digital-footprint" TargetMode="Externa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hyperlink" Target="../../../../../Videos/esafety/Orange%20Digital%20Dirt.fl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internetmatters.org/issues/cyberbullying/"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internetmatters.org/issues/sexting/"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internetmatters.org/issues/online-grooming/"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ceops/Risks%20children%20face%20online.%20(Primary)/Things%20children%20do%20online.%20Social%20Networking%20WMV.wmv"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childnet.com/parents-and-carers/have-a-conversation/"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Videos/esafety/Google%20Chrome-%20Jamal%20Edwards.flv"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www.internetmatters.org/issues/fake-news-and-misinformation-advice-hub/"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google.co.uk/search?q=Is+TommyInnit+a+Millionaire?&amp;tbm=isch&amp;source=iu&amp;ictx=1&amp;vet=1&amp;fir=ig2RqhT7E7kd5M%252C-3Slcoi0GJLPIM%252C_&amp;usg=AI4_-kTHIFprOFVj5q5C0PbEFUNZmFxUIg&amp;sa=X&amp;ved=2ahUKEwiv7MHowf_1AhUNa8AKHWCzDnMQ9QF6BAgTEAE#imgrc=ig2RqhT7E7kd5M"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internetmatters.org/parental-controls/?gclid=EAIaIQobChMIku-S-MP_9QIVBurtCh3FjwdYEAAYASABEgLlZfD_BwE"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internetmatters.org/parental-controls/social-media/"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lego.com/en-gb/kids"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eephonesmart.co.uk/about/"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carlton.notts.sch.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89070" cy="5040560"/>
          </a:xfrm>
          <a:prstGeom prst="rect">
            <a:avLst/>
          </a:prstGeom>
        </p:spPr>
      </p:pic>
    </p:spTree>
    <p:extLst>
      <p:ext uri="{BB962C8B-B14F-4D97-AF65-F5344CB8AC3E}">
        <p14:creationId xmlns:p14="http://schemas.microsoft.com/office/powerpoint/2010/main" val="122999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799" y="1268760"/>
            <a:ext cx="8805697" cy="4381833"/>
          </a:xfrm>
          <a:prstGeom prst="rect">
            <a:avLst/>
          </a:prstGeom>
        </p:spPr>
      </p:pic>
    </p:spTree>
    <p:extLst>
      <p:ext uri="{BB962C8B-B14F-4D97-AF65-F5344CB8AC3E}">
        <p14:creationId xmlns:p14="http://schemas.microsoft.com/office/powerpoint/2010/main" val="3950922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8346"/>
          <a:stretch/>
        </p:blipFill>
        <p:spPr>
          <a:xfrm>
            <a:off x="323528" y="116632"/>
            <a:ext cx="8376126" cy="6624395"/>
          </a:xfrm>
          <a:prstGeom prst="rect">
            <a:avLst/>
          </a:prstGeom>
        </p:spPr>
      </p:pic>
    </p:spTree>
    <p:extLst>
      <p:ext uri="{BB962C8B-B14F-4D97-AF65-F5344CB8AC3E}">
        <p14:creationId xmlns:p14="http://schemas.microsoft.com/office/powerpoint/2010/main" val="1642336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96" y="1124744"/>
            <a:ext cx="9114857" cy="4767772"/>
          </a:xfrm>
          <a:prstGeom prst="rect">
            <a:avLst/>
          </a:prstGeom>
        </p:spPr>
      </p:pic>
    </p:spTree>
    <p:extLst>
      <p:ext uri="{BB962C8B-B14F-4D97-AF65-F5344CB8AC3E}">
        <p14:creationId xmlns:p14="http://schemas.microsoft.com/office/powerpoint/2010/main" val="509713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9792" y="260648"/>
            <a:ext cx="3775948" cy="1179984"/>
          </a:xfrm>
          <a:prstGeom prst="rect">
            <a:avLst/>
          </a:prstGeom>
        </p:spPr>
      </p:pic>
      <p:pic>
        <p:nvPicPr>
          <p:cNvPr id="3" name="Picture 2"/>
          <p:cNvPicPr>
            <a:picLocks noChangeAspect="1"/>
          </p:cNvPicPr>
          <p:nvPr/>
        </p:nvPicPr>
        <p:blipFill>
          <a:blip r:embed="rId3"/>
          <a:stretch>
            <a:fillRect/>
          </a:stretch>
        </p:blipFill>
        <p:spPr>
          <a:xfrm>
            <a:off x="70992" y="1556792"/>
            <a:ext cx="9073008" cy="979102"/>
          </a:xfrm>
          <a:prstGeom prst="rect">
            <a:avLst/>
          </a:prstGeom>
        </p:spPr>
      </p:pic>
      <p:pic>
        <p:nvPicPr>
          <p:cNvPr id="4" name="Picture 3"/>
          <p:cNvPicPr>
            <a:picLocks noChangeAspect="1"/>
          </p:cNvPicPr>
          <p:nvPr/>
        </p:nvPicPr>
        <p:blipFill>
          <a:blip r:embed="rId4"/>
          <a:stretch>
            <a:fillRect/>
          </a:stretch>
        </p:blipFill>
        <p:spPr>
          <a:xfrm>
            <a:off x="33564" y="2780928"/>
            <a:ext cx="9110436" cy="1152128"/>
          </a:xfrm>
          <a:prstGeom prst="rect">
            <a:avLst/>
          </a:prstGeom>
        </p:spPr>
      </p:pic>
      <p:pic>
        <p:nvPicPr>
          <p:cNvPr id="5" name="Picture 4"/>
          <p:cNvPicPr>
            <a:picLocks noChangeAspect="1"/>
          </p:cNvPicPr>
          <p:nvPr/>
        </p:nvPicPr>
        <p:blipFill>
          <a:blip r:embed="rId5"/>
          <a:stretch>
            <a:fillRect/>
          </a:stretch>
        </p:blipFill>
        <p:spPr>
          <a:xfrm>
            <a:off x="0" y="4178090"/>
            <a:ext cx="9144000" cy="1084268"/>
          </a:xfrm>
          <a:prstGeom prst="rect">
            <a:avLst/>
          </a:prstGeom>
        </p:spPr>
      </p:pic>
    </p:spTree>
    <p:extLst>
      <p:ext uri="{BB962C8B-B14F-4D97-AF65-F5344CB8AC3E}">
        <p14:creationId xmlns:p14="http://schemas.microsoft.com/office/powerpoint/2010/main" val="29941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3728" y="188640"/>
            <a:ext cx="4399595" cy="1379217"/>
          </a:xfrm>
          <a:prstGeom prst="rect">
            <a:avLst/>
          </a:prstGeom>
        </p:spPr>
      </p:pic>
      <p:pic>
        <p:nvPicPr>
          <p:cNvPr id="5" name="Picture 4"/>
          <p:cNvPicPr>
            <a:picLocks noChangeAspect="1"/>
          </p:cNvPicPr>
          <p:nvPr/>
        </p:nvPicPr>
        <p:blipFill>
          <a:blip r:embed="rId3"/>
          <a:stretch>
            <a:fillRect/>
          </a:stretch>
        </p:blipFill>
        <p:spPr>
          <a:xfrm>
            <a:off x="22448" y="2132856"/>
            <a:ext cx="9058605" cy="1224136"/>
          </a:xfrm>
          <a:prstGeom prst="rect">
            <a:avLst/>
          </a:prstGeom>
        </p:spPr>
      </p:pic>
      <p:pic>
        <p:nvPicPr>
          <p:cNvPr id="6" name="Picture 5"/>
          <p:cNvPicPr>
            <a:picLocks noChangeAspect="1"/>
          </p:cNvPicPr>
          <p:nvPr/>
        </p:nvPicPr>
        <p:blipFill>
          <a:blip r:embed="rId4"/>
          <a:stretch>
            <a:fillRect/>
          </a:stretch>
        </p:blipFill>
        <p:spPr>
          <a:xfrm>
            <a:off x="0" y="3789041"/>
            <a:ext cx="9108845" cy="1080120"/>
          </a:xfrm>
          <a:prstGeom prst="rect">
            <a:avLst/>
          </a:prstGeom>
        </p:spPr>
      </p:pic>
      <p:pic>
        <p:nvPicPr>
          <p:cNvPr id="7" name="Picture 6"/>
          <p:cNvPicPr>
            <a:picLocks noChangeAspect="1"/>
          </p:cNvPicPr>
          <p:nvPr/>
        </p:nvPicPr>
        <p:blipFill>
          <a:blip r:embed="rId5"/>
          <a:stretch>
            <a:fillRect/>
          </a:stretch>
        </p:blipFill>
        <p:spPr>
          <a:xfrm>
            <a:off x="42985" y="5301210"/>
            <a:ext cx="9065859" cy="943829"/>
          </a:xfrm>
          <a:prstGeom prst="rect">
            <a:avLst/>
          </a:prstGeom>
        </p:spPr>
      </p:pic>
    </p:spTree>
    <p:extLst>
      <p:ext uri="{BB962C8B-B14F-4D97-AF65-F5344CB8AC3E}">
        <p14:creationId xmlns:p14="http://schemas.microsoft.com/office/powerpoint/2010/main" val="336970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1760" y="404664"/>
            <a:ext cx="4819146" cy="1396360"/>
          </a:xfrm>
          <a:prstGeom prst="rect">
            <a:avLst/>
          </a:prstGeom>
        </p:spPr>
      </p:pic>
      <p:pic>
        <p:nvPicPr>
          <p:cNvPr id="3" name="Picture 2"/>
          <p:cNvPicPr>
            <a:picLocks noChangeAspect="1"/>
          </p:cNvPicPr>
          <p:nvPr/>
        </p:nvPicPr>
        <p:blipFill>
          <a:blip r:embed="rId3"/>
          <a:stretch>
            <a:fillRect/>
          </a:stretch>
        </p:blipFill>
        <p:spPr>
          <a:xfrm>
            <a:off x="23986" y="1988841"/>
            <a:ext cx="9045389" cy="1080120"/>
          </a:xfrm>
          <a:prstGeom prst="rect">
            <a:avLst/>
          </a:prstGeom>
        </p:spPr>
      </p:pic>
      <p:pic>
        <p:nvPicPr>
          <p:cNvPr id="4" name="Picture 3"/>
          <p:cNvPicPr>
            <a:picLocks noChangeAspect="1"/>
          </p:cNvPicPr>
          <p:nvPr/>
        </p:nvPicPr>
        <p:blipFill>
          <a:blip r:embed="rId4"/>
          <a:stretch>
            <a:fillRect/>
          </a:stretch>
        </p:blipFill>
        <p:spPr>
          <a:xfrm>
            <a:off x="23987" y="3573017"/>
            <a:ext cx="9015796" cy="2160240"/>
          </a:xfrm>
          <a:prstGeom prst="rect">
            <a:avLst/>
          </a:prstGeom>
        </p:spPr>
      </p:pic>
    </p:spTree>
    <p:extLst>
      <p:ext uri="{BB962C8B-B14F-4D97-AF65-F5344CB8AC3E}">
        <p14:creationId xmlns:p14="http://schemas.microsoft.com/office/powerpoint/2010/main" val="139201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196752"/>
            <a:ext cx="7776864" cy="4770537"/>
          </a:xfrm>
          <a:prstGeom prst="rect">
            <a:avLst/>
          </a:prstGeom>
        </p:spPr>
        <p:txBody>
          <a:bodyPr wrap="square">
            <a:spAutoFit/>
          </a:bodyPr>
          <a:lstStyle/>
          <a:p>
            <a:endParaRPr lang="en-GB" sz="2400" dirty="0" smtClean="0">
              <a:latin typeface="Comic Sans MS" panose="030F0702030302020204" pitchFamily="66" charset="0"/>
            </a:endParaRPr>
          </a:p>
          <a:p>
            <a:endParaRPr lang="en-GB" sz="2400" dirty="0" smtClean="0">
              <a:latin typeface="Comic Sans MS" panose="030F0702030302020204" pitchFamily="66" charset="0"/>
            </a:endParaRPr>
          </a:p>
          <a:p>
            <a:pPr marL="342900" indent="-342900">
              <a:buFont typeface="Arial" panose="020B0604020202020204" pitchFamily="34" charset="0"/>
              <a:buChar char="•"/>
            </a:pPr>
            <a:r>
              <a:rPr lang="en-GB" sz="3200" dirty="0" smtClean="0">
                <a:latin typeface="Comic Sans MS" panose="030F0702030302020204" pitchFamily="66" charset="0"/>
              </a:rPr>
              <a:t>How does advertising </a:t>
            </a:r>
            <a:r>
              <a:rPr lang="en-GB" sz="3200" dirty="0">
                <a:latin typeface="Comic Sans MS" panose="030F0702030302020204" pitchFamily="66" charset="0"/>
              </a:rPr>
              <a:t>on the web </a:t>
            </a:r>
            <a:r>
              <a:rPr lang="en-GB" sz="3200" dirty="0" smtClean="0">
                <a:latin typeface="Comic Sans MS" panose="030F0702030302020204" pitchFamily="66" charset="0"/>
              </a:rPr>
              <a:t>try to get your personal information</a:t>
            </a:r>
            <a:r>
              <a:rPr lang="en-GB" sz="3200" dirty="0">
                <a:latin typeface="Comic Sans MS" panose="030F0702030302020204" pitchFamily="66" charset="0"/>
              </a:rPr>
              <a:t>?</a:t>
            </a:r>
            <a:endParaRPr lang="en-GB" sz="3200" dirty="0" smtClean="0">
              <a:latin typeface="Comic Sans MS" panose="030F0702030302020204" pitchFamily="66" charset="0"/>
            </a:endParaRPr>
          </a:p>
          <a:p>
            <a:pPr marL="342900" indent="-342900">
              <a:buFont typeface="Arial" panose="020B0604020202020204" pitchFamily="34" charset="0"/>
              <a:buChar char="•"/>
            </a:pPr>
            <a:r>
              <a:rPr lang="en-US" sz="3200" dirty="0" smtClean="0">
                <a:latin typeface="Comic Sans MS" panose="030F0702030302020204" pitchFamily="66" charset="0"/>
              </a:rPr>
              <a:t>How does YouTube get you to buy things?</a:t>
            </a:r>
          </a:p>
          <a:p>
            <a:pPr marL="342900" indent="-342900">
              <a:buFont typeface="Arial" panose="020B0604020202020204" pitchFamily="34" charset="0"/>
              <a:buChar char="•"/>
            </a:pPr>
            <a:r>
              <a:rPr lang="en-US" sz="3200" dirty="0" smtClean="0">
                <a:latin typeface="Comic Sans MS" panose="030F0702030302020204" pitchFamily="66" charset="0"/>
              </a:rPr>
              <a:t>How do games make you purchase things?</a:t>
            </a:r>
            <a:endParaRPr lang="en-GB" sz="3200" dirty="0" smtClean="0">
              <a:latin typeface="Comic Sans MS" panose="030F0702030302020204" pitchFamily="66" charset="0"/>
            </a:endParaRPr>
          </a:p>
          <a:p>
            <a:pPr marL="342900" indent="-342900">
              <a:buFont typeface="Arial" panose="020B0604020202020204" pitchFamily="34" charset="0"/>
              <a:buChar char="•"/>
            </a:pPr>
            <a:r>
              <a:rPr lang="en-GB" sz="3200" dirty="0" smtClean="0">
                <a:latin typeface="Comic Sans MS" panose="030F0702030302020204" pitchFamily="66" charset="0"/>
              </a:rPr>
              <a:t>What is the purpose of an advert?</a:t>
            </a:r>
          </a:p>
          <a:p>
            <a:pPr marL="342900" indent="-342900">
              <a:buFont typeface="Arial" panose="020B0604020202020204" pitchFamily="34" charset="0"/>
              <a:buChar char="•"/>
            </a:pPr>
            <a:r>
              <a:rPr lang="en-GB" sz="3200" dirty="0" smtClean="0">
                <a:latin typeface="Comic Sans MS" panose="030F0702030302020204" pitchFamily="66" charset="0"/>
              </a:rPr>
              <a:t>What do you do if they see a Pop Up?</a:t>
            </a:r>
            <a:endParaRPr lang="en-GB" sz="3200" dirty="0">
              <a:latin typeface="Comic Sans MS" panose="030F0702030302020204" pitchFamily="66" charset="0"/>
            </a:endParaRPr>
          </a:p>
        </p:txBody>
      </p:sp>
      <p:sp>
        <p:nvSpPr>
          <p:cNvPr id="3" name="Rectangle 2"/>
          <p:cNvSpPr/>
          <p:nvPr/>
        </p:nvSpPr>
        <p:spPr>
          <a:xfrm>
            <a:off x="1475656" y="404664"/>
            <a:ext cx="5282536" cy="1015663"/>
          </a:xfrm>
          <a:prstGeom prst="rect">
            <a:avLst/>
          </a:prstGeom>
        </p:spPr>
        <p:txBody>
          <a:bodyPr wrap="none">
            <a:spAutoFit/>
          </a:bodyPr>
          <a:lstStyle/>
          <a:p>
            <a:r>
              <a:rPr lang="en-GB" sz="6000" b="1" dirty="0" smtClean="0">
                <a:solidFill>
                  <a:srgbClr val="FF0000"/>
                </a:solidFill>
                <a:effectLst>
                  <a:outerShdw blurRad="38100" dist="38100" dir="2700000" algn="tl">
                    <a:srgbClr val="000000">
                      <a:alpha val="43137"/>
                    </a:srgbClr>
                  </a:outerShdw>
                </a:effectLst>
              </a:rPr>
              <a:t>Commercialism </a:t>
            </a:r>
            <a:endParaRPr lang="en-GB" sz="6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464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364" y="332656"/>
            <a:ext cx="8867271" cy="3672408"/>
          </a:xfrm>
          <a:prstGeom prst="rect">
            <a:avLst/>
          </a:prstGeom>
        </p:spPr>
      </p:pic>
      <p:sp>
        <p:nvSpPr>
          <p:cNvPr id="4" name="Rectangle 3"/>
          <p:cNvSpPr/>
          <p:nvPr/>
        </p:nvSpPr>
        <p:spPr>
          <a:xfrm>
            <a:off x="138364" y="4725144"/>
            <a:ext cx="9005636" cy="954107"/>
          </a:xfrm>
          <a:prstGeom prst="rect">
            <a:avLst/>
          </a:prstGeom>
        </p:spPr>
        <p:txBody>
          <a:bodyPr wrap="square">
            <a:spAutoFit/>
          </a:bodyPr>
          <a:lstStyle/>
          <a:p>
            <a:pPr algn="ctr"/>
            <a:r>
              <a:rPr lang="en-GB" sz="2800" dirty="0">
                <a:latin typeface="Comic Sans MS" panose="030F0702030302020204" pitchFamily="66" charset="0"/>
              </a:rPr>
              <a:t>Children often do not fully understand how online advertising is tailored to their </a:t>
            </a:r>
            <a:r>
              <a:rPr lang="en-GB" sz="2800" dirty="0" smtClean="0">
                <a:latin typeface="Comic Sans MS" panose="030F0702030302020204" pitchFamily="66" charset="0"/>
              </a:rPr>
              <a:t>interests.</a:t>
            </a:r>
            <a:endParaRPr lang="en-GB" sz="2800" dirty="0">
              <a:latin typeface="Comic Sans MS" panose="030F0702030302020204" pitchFamily="66" charset="0"/>
            </a:endParaRPr>
          </a:p>
        </p:txBody>
      </p:sp>
    </p:spTree>
    <p:extLst>
      <p:ext uri="{BB962C8B-B14F-4D97-AF65-F5344CB8AC3E}">
        <p14:creationId xmlns:p14="http://schemas.microsoft.com/office/powerpoint/2010/main" val="58357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3607" y="332656"/>
            <a:ext cx="7489205" cy="923330"/>
          </a:xfrm>
          <a:prstGeom prst="rect">
            <a:avLst/>
          </a:prstGeom>
        </p:spPr>
        <p:txBody>
          <a:bodyPr wrap="square">
            <a:spAutoFit/>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Digital Footprints</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4"/>
          <p:cNvPicPr>
            <a:picLocks noChangeAspect="1"/>
          </p:cNvPicPr>
          <p:nvPr/>
        </p:nvPicPr>
        <p:blipFill>
          <a:blip r:embed="rId2"/>
          <a:stretch>
            <a:fillRect/>
          </a:stretch>
        </p:blipFill>
        <p:spPr>
          <a:xfrm>
            <a:off x="2483953" y="1484784"/>
            <a:ext cx="4608512" cy="3456384"/>
          </a:xfrm>
          <a:prstGeom prst="rect">
            <a:avLst/>
          </a:prstGeom>
        </p:spPr>
      </p:pic>
      <p:sp>
        <p:nvSpPr>
          <p:cNvPr id="6" name="Rectangle 5"/>
          <p:cNvSpPr/>
          <p:nvPr/>
        </p:nvSpPr>
        <p:spPr>
          <a:xfrm>
            <a:off x="539924" y="5445224"/>
            <a:ext cx="7992888" cy="954107"/>
          </a:xfrm>
          <a:prstGeom prst="rect">
            <a:avLst/>
          </a:prstGeom>
        </p:spPr>
        <p:txBody>
          <a:bodyPr wrap="square">
            <a:spAutoFit/>
          </a:bodyPr>
          <a:lstStyle/>
          <a:p>
            <a:r>
              <a:rPr lang="en-GB" sz="2800" dirty="0">
                <a:latin typeface="Comic Sans MS" panose="030F0702030302020204" pitchFamily="66" charset="0"/>
              </a:rPr>
              <a:t>25 percent of kids are online in some fashion before they're even born.</a:t>
            </a:r>
          </a:p>
        </p:txBody>
      </p:sp>
    </p:spTree>
    <p:extLst>
      <p:ext uri="{BB962C8B-B14F-4D97-AF65-F5344CB8AC3E}">
        <p14:creationId xmlns:p14="http://schemas.microsoft.com/office/powerpoint/2010/main" val="30974094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gital%20footpr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99592" y="1257576"/>
            <a:ext cx="7488063" cy="4613708"/>
          </a:xfrm>
          <a:prstGeom prst="rect">
            <a:avLst/>
          </a:prstGeom>
        </p:spPr>
      </p:pic>
      <p:sp>
        <p:nvSpPr>
          <p:cNvPr id="3" name="Rectangle 2"/>
          <p:cNvSpPr/>
          <p:nvPr/>
        </p:nvSpPr>
        <p:spPr>
          <a:xfrm>
            <a:off x="1043608" y="194276"/>
            <a:ext cx="7489205" cy="6740307"/>
          </a:xfrm>
          <a:prstGeom prst="rect">
            <a:avLst/>
          </a:prstGeom>
        </p:spPr>
        <p:txBody>
          <a:bodyPr wrap="square">
            <a:spAutoFit/>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3"/>
              </a:rPr>
              <a:t>Digital Footprints</a:t>
            </a:r>
            <a:endPar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4" action="ppaction://hlinkfile"/>
              </a:rPr>
              <a:t>Job Interviews</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63947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TD - I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0"/>
            <a:ext cx="6669359"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623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68821"/>
          <a:stretch/>
        </p:blipFill>
        <p:spPr>
          <a:xfrm>
            <a:off x="251520" y="1988840"/>
            <a:ext cx="8784976" cy="1008112"/>
          </a:xfrm>
          <a:prstGeom prst="rect">
            <a:avLst/>
          </a:prstGeom>
        </p:spPr>
      </p:pic>
      <p:pic>
        <p:nvPicPr>
          <p:cNvPr id="8" name="Picture 7"/>
          <p:cNvPicPr>
            <a:picLocks noChangeAspect="1"/>
          </p:cNvPicPr>
          <p:nvPr/>
        </p:nvPicPr>
        <p:blipFill rotWithShape="1">
          <a:blip r:embed="rId3"/>
          <a:srcRect t="35374" b="28993"/>
          <a:stretch/>
        </p:blipFill>
        <p:spPr>
          <a:xfrm>
            <a:off x="251520" y="3501008"/>
            <a:ext cx="8784976" cy="1152128"/>
          </a:xfrm>
          <a:prstGeom prst="rect">
            <a:avLst/>
          </a:prstGeom>
        </p:spPr>
      </p:pic>
      <p:pic>
        <p:nvPicPr>
          <p:cNvPr id="9" name="Picture 8"/>
          <p:cNvPicPr>
            <a:picLocks noChangeAspect="1"/>
          </p:cNvPicPr>
          <p:nvPr/>
        </p:nvPicPr>
        <p:blipFill rotWithShape="1">
          <a:blip r:embed="rId3"/>
          <a:srcRect t="68520"/>
          <a:stretch/>
        </p:blipFill>
        <p:spPr>
          <a:xfrm>
            <a:off x="251520" y="5157192"/>
            <a:ext cx="8784976" cy="1017846"/>
          </a:xfrm>
          <a:prstGeom prst="rect">
            <a:avLst/>
          </a:prstGeom>
        </p:spPr>
      </p:pic>
      <p:pic>
        <p:nvPicPr>
          <p:cNvPr id="10" name="Picture 9"/>
          <p:cNvPicPr>
            <a:picLocks noChangeAspect="1"/>
          </p:cNvPicPr>
          <p:nvPr/>
        </p:nvPicPr>
        <p:blipFill>
          <a:blip r:embed="rId4"/>
          <a:stretch>
            <a:fillRect/>
          </a:stretch>
        </p:blipFill>
        <p:spPr>
          <a:xfrm>
            <a:off x="1691680" y="385390"/>
            <a:ext cx="6275080" cy="1099394"/>
          </a:xfrm>
          <a:prstGeom prst="rect">
            <a:avLst/>
          </a:prstGeom>
        </p:spPr>
      </p:pic>
    </p:spTree>
    <p:extLst>
      <p:ext uri="{BB962C8B-B14F-4D97-AF65-F5344CB8AC3E}">
        <p14:creationId xmlns:p14="http://schemas.microsoft.com/office/powerpoint/2010/main" val="3806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2967335"/>
            <a:ext cx="8784976" cy="954107"/>
          </a:xfrm>
          <a:prstGeom prst="rect">
            <a:avLst/>
          </a:prstGeom>
        </p:spPr>
        <p:txBody>
          <a:bodyPr wrap="square">
            <a:spAutoFit/>
          </a:bodyPr>
          <a:lstStyle/>
          <a:p>
            <a:pPr algn="ctr"/>
            <a:r>
              <a:rPr lang="en-GB" sz="2800" dirty="0">
                <a:latin typeface="Comic Sans MS" panose="030F0702030302020204" pitchFamily="66" charset="0"/>
              </a:rPr>
              <a:t>A</a:t>
            </a:r>
            <a:r>
              <a:rPr lang="en-GB" sz="2800" dirty="0" smtClean="0">
                <a:latin typeface="Comic Sans MS" panose="030F0702030302020204" pitchFamily="66" charset="0"/>
              </a:rPr>
              <a:t> </a:t>
            </a:r>
            <a:r>
              <a:rPr lang="en-GB" sz="2800" dirty="0">
                <a:latin typeface="Comic Sans MS" panose="030F0702030302020204" pitchFamily="66" charset="0"/>
              </a:rPr>
              <a:t>quarter of 8- to 11s who had experienced bullying said they had experienced it on social </a:t>
            </a:r>
            <a:r>
              <a:rPr lang="en-GB" sz="2800" dirty="0" smtClean="0">
                <a:latin typeface="Comic Sans MS" panose="030F0702030302020204" pitchFamily="66" charset="0"/>
              </a:rPr>
              <a:t>media.</a:t>
            </a:r>
            <a:endParaRPr lang="en-GB" sz="28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971600" y="260648"/>
            <a:ext cx="7508094" cy="1315418"/>
          </a:xfrm>
          <a:prstGeom prst="rect">
            <a:avLst/>
          </a:prstGeom>
        </p:spPr>
      </p:pic>
    </p:spTree>
    <p:extLst>
      <p:ext uri="{BB962C8B-B14F-4D97-AF65-F5344CB8AC3E}">
        <p14:creationId xmlns:p14="http://schemas.microsoft.com/office/powerpoint/2010/main" val="2467801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168" y="188640"/>
            <a:ext cx="9081832" cy="4896544"/>
          </a:xfrm>
          <a:prstGeom prst="rect">
            <a:avLst/>
          </a:prstGeom>
        </p:spPr>
      </p:pic>
      <p:sp>
        <p:nvSpPr>
          <p:cNvPr id="2" name="Oval 1"/>
          <p:cNvSpPr/>
          <p:nvPr/>
        </p:nvSpPr>
        <p:spPr>
          <a:xfrm>
            <a:off x="2190816" y="5229200"/>
            <a:ext cx="4824536" cy="14847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hlinkClick r:id="rId3"/>
              </a:rPr>
              <a:t>https://www.internetmatters.org/issues/cyberbullying/</a:t>
            </a:r>
            <a:endParaRPr lang="en-GB" dirty="0"/>
          </a:p>
        </p:txBody>
      </p:sp>
    </p:spTree>
    <p:extLst>
      <p:ext uri="{BB962C8B-B14F-4D97-AF65-F5344CB8AC3E}">
        <p14:creationId xmlns:p14="http://schemas.microsoft.com/office/powerpoint/2010/main" val="2236268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01683" cy="4979527"/>
          </a:xfrm>
          <a:prstGeom prst="rect">
            <a:avLst/>
          </a:prstGeom>
        </p:spPr>
      </p:pic>
      <p:sp>
        <p:nvSpPr>
          <p:cNvPr id="3" name="Oval 2">
            <a:hlinkClick r:id="rId3"/>
          </p:cNvPr>
          <p:cNvSpPr/>
          <p:nvPr/>
        </p:nvSpPr>
        <p:spPr>
          <a:xfrm>
            <a:off x="1835696" y="5229200"/>
            <a:ext cx="5760640"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https://www.internetmatters.org/issues/sexting/</a:t>
            </a:r>
          </a:p>
        </p:txBody>
      </p:sp>
    </p:spTree>
    <p:extLst>
      <p:ext uri="{BB962C8B-B14F-4D97-AF65-F5344CB8AC3E}">
        <p14:creationId xmlns:p14="http://schemas.microsoft.com/office/powerpoint/2010/main" val="89723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335846"/>
            <a:ext cx="8136904" cy="5632311"/>
          </a:xfrm>
          <a:prstGeom prst="rect">
            <a:avLst/>
          </a:prstGeom>
        </p:spPr>
        <p:txBody>
          <a:bodyPr wrap="square">
            <a:spAutoFit/>
          </a:bodyPr>
          <a:lstStyle/>
          <a:p>
            <a:pPr algn="ctr"/>
            <a:r>
              <a:rPr lang="en-GB" sz="2400" b="1" u="sng" dirty="0">
                <a:latin typeface="NSPCC-Semibold"/>
              </a:rPr>
              <a:t>Outcome 21</a:t>
            </a:r>
          </a:p>
          <a:p>
            <a:r>
              <a:rPr lang="en-GB" sz="2400" dirty="0">
                <a:latin typeface="NSPCC-Regular"/>
              </a:rPr>
              <a:t>All incidents of youth produced sexual imagery should be recorded as a crime. However, in January 2016 the Home Office launched outcome 21. This allows police in England and Wales to record that a crime has happened but that it was not considered to be in the public interest to take formal criminal justice action. Crimes recorded under this code are unlikely to be disclosed on a vetting check in the future although this cannot be guaranteed. Decisions about using outcome 21 should be taken by a senior and/or experienced officer.</a:t>
            </a:r>
          </a:p>
          <a:p>
            <a:r>
              <a:rPr lang="en-GB" sz="2400" dirty="0">
                <a:latin typeface="NSPCC-Regular"/>
              </a:rPr>
              <a:t>Outcome 21 may be a good solution in cases where:</a:t>
            </a:r>
          </a:p>
          <a:p>
            <a:pPr>
              <a:buFont typeface="Arial" panose="020B0604020202020204" pitchFamily="34" charset="0"/>
              <a:buChar char="•"/>
            </a:pPr>
            <a:r>
              <a:rPr lang="en-GB" sz="2400" dirty="0">
                <a:latin typeface="NSPCC-Regular"/>
              </a:rPr>
              <a:t>a young person’s sexting was not abusive or persistent</a:t>
            </a:r>
          </a:p>
          <a:p>
            <a:pPr>
              <a:buFont typeface="Arial" panose="020B0604020202020204" pitchFamily="34" charset="0"/>
              <a:buChar char="•"/>
            </a:pPr>
            <a:r>
              <a:rPr lang="en-GB" sz="2400" dirty="0">
                <a:latin typeface="NSPCC-Regular"/>
              </a:rPr>
              <a:t>there is no evidence of exploitation, grooming, profit motive or malicious intent (College of Policing, 2016).</a:t>
            </a:r>
            <a:endParaRPr lang="en-GB" sz="2400" b="0" i="0" dirty="0">
              <a:effectLst/>
              <a:latin typeface="NSPCC-Regular"/>
            </a:endParaRPr>
          </a:p>
        </p:txBody>
      </p:sp>
    </p:spTree>
    <p:extLst>
      <p:ext uri="{BB962C8B-B14F-4D97-AF65-F5344CB8AC3E}">
        <p14:creationId xmlns:p14="http://schemas.microsoft.com/office/powerpoint/2010/main" val="4141530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82" y="260648"/>
            <a:ext cx="9124018" cy="4835534"/>
          </a:xfrm>
          <a:prstGeom prst="rect">
            <a:avLst/>
          </a:prstGeom>
        </p:spPr>
      </p:pic>
    </p:spTree>
    <p:extLst>
      <p:ext uri="{BB962C8B-B14F-4D97-AF65-F5344CB8AC3E}">
        <p14:creationId xmlns:p14="http://schemas.microsoft.com/office/powerpoint/2010/main" val="155986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244157"/>
            <a:ext cx="4177746" cy="1200329"/>
          </a:xfrm>
          <a:prstGeom prst="rect">
            <a:avLst/>
          </a:prstGeom>
        </p:spPr>
        <p:txBody>
          <a:bodyPr wrap="none">
            <a:spAutoFit/>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Grooming</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323528" y="1268760"/>
            <a:ext cx="3589444" cy="3056221"/>
          </a:xfrm>
          <a:prstGeom prst="rect">
            <a:avLst/>
          </a:prstGeom>
        </p:spPr>
        <p:txBody>
          <a:bodyPr wrap="none">
            <a:spAutoFit/>
          </a:bodyPr>
          <a:lstStyle/>
          <a:p>
            <a:pPr marL="457200" indent="-457200">
              <a:lnSpc>
                <a:spcPct val="90000"/>
              </a:lnSpc>
              <a:buFont typeface="Arial" panose="020B0604020202020204" pitchFamily="34" charset="0"/>
              <a:buChar char="•"/>
            </a:pPr>
            <a:r>
              <a:rPr lang="en-GB" altLang="en-US" sz="2800" dirty="0" smtClean="0">
                <a:latin typeface="Comic Sans MS" panose="030F0702030302020204" pitchFamily="66" charset="0"/>
              </a:rPr>
              <a:t>Bribery</a:t>
            </a:r>
          </a:p>
          <a:p>
            <a:pPr marL="457200" indent="-457200">
              <a:lnSpc>
                <a:spcPct val="90000"/>
              </a:lnSpc>
              <a:buFont typeface="Arial" panose="020B0604020202020204" pitchFamily="34" charset="0"/>
              <a:buChar char="•"/>
            </a:pPr>
            <a:r>
              <a:rPr lang="en-GB" altLang="en-US" sz="2800" dirty="0" smtClean="0">
                <a:latin typeface="Comic Sans MS" panose="030F0702030302020204" pitchFamily="66" charset="0"/>
              </a:rPr>
              <a:t>Flattery</a:t>
            </a:r>
          </a:p>
          <a:p>
            <a:pPr marL="457200" indent="-457200">
              <a:lnSpc>
                <a:spcPct val="90000"/>
              </a:lnSpc>
              <a:buFont typeface="Arial" panose="020B0604020202020204" pitchFamily="34" charset="0"/>
              <a:buChar char="•"/>
            </a:pPr>
            <a:r>
              <a:rPr lang="en-GB" altLang="en-US" sz="2800" dirty="0" smtClean="0">
                <a:latin typeface="Comic Sans MS" panose="030F0702030302020204" pitchFamily="66" charset="0"/>
              </a:rPr>
              <a:t>Sexualised games</a:t>
            </a:r>
          </a:p>
          <a:p>
            <a:pPr marL="457200" indent="-457200">
              <a:lnSpc>
                <a:spcPct val="90000"/>
              </a:lnSpc>
              <a:buFont typeface="Arial" panose="020B0604020202020204" pitchFamily="34" charset="0"/>
              <a:buChar char="•"/>
            </a:pPr>
            <a:r>
              <a:rPr lang="en-GB" altLang="en-US" sz="2800" dirty="0" smtClean="0">
                <a:latin typeface="Comic Sans MS" panose="030F0702030302020204" pitchFamily="66" charset="0"/>
              </a:rPr>
              <a:t>Threats</a:t>
            </a:r>
          </a:p>
          <a:p>
            <a:pPr marL="457200" indent="-457200">
              <a:lnSpc>
                <a:spcPct val="90000"/>
              </a:lnSpc>
              <a:buFont typeface="Arial" panose="020B0604020202020204" pitchFamily="34" charset="0"/>
              <a:buChar char="•"/>
            </a:pPr>
            <a:r>
              <a:rPr lang="en-GB" altLang="en-US" sz="2800" dirty="0" smtClean="0">
                <a:latin typeface="Comic Sans MS" panose="030F0702030302020204" pitchFamily="66" charset="0"/>
              </a:rPr>
              <a:t>Blackmail</a:t>
            </a:r>
          </a:p>
          <a:p>
            <a:pPr marL="457200" indent="-457200">
              <a:lnSpc>
                <a:spcPct val="90000"/>
              </a:lnSpc>
              <a:buFont typeface="Arial" panose="020B0604020202020204" pitchFamily="34" charset="0"/>
              <a:buChar char="•"/>
            </a:pPr>
            <a:r>
              <a:rPr lang="en-GB" altLang="en-US" sz="2800" dirty="0" smtClean="0">
                <a:latin typeface="Comic Sans MS" panose="030F0702030302020204" pitchFamily="66" charset="0"/>
              </a:rPr>
              <a:t>Desensitisation</a:t>
            </a:r>
          </a:p>
          <a:p>
            <a:pPr>
              <a:lnSpc>
                <a:spcPct val="90000"/>
              </a:lnSpc>
            </a:pPr>
            <a:endParaRPr lang="en-GB" altLang="en-US" sz="2800" dirty="0" smtClean="0">
              <a:latin typeface="Comic Sans MS" panose="030F0702030302020204" pitchFamily="66" charset="0"/>
            </a:endParaRPr>
          </a:p>
          <a:p>
            <a:pPr>
              <a:lnSpc>
                <a:spcPct val="90000"/>
              </a:lnSpc>
            </a:pPr>
            <a:endParaRPr lang="en-GB" altLang="en-US" dirty="0"/>
          </a:p>
        </p:txBody>
      </p:sp>
      <p:sp>
        <p:nvSpPr>
          <p:cNvPr id="5" name="Rectangle 4"/>
          <p:cNvSpPr/>
          <p:nvPr/>
        </p:nvSpPr>
        <p:spPr>
          <a:xfrm>
            <a:off x="59471" y="4437112"/>
            <a:ext cx="9094156" cy="2280624"/>
          </a:xfrm>
          <a:prstGeom prst="rect">
            <a:avLst/>
          </a:prstGeom>
        </p:spPr>
        <p:txBody>
          <a:bodyPr wrap="none">
            <a:spAutoFit/>
          </a:bodyPr>
          <a:lstStyle/>
          <a:p>
            <a:pPr>
              <a:lnSpc>
                <a:spcPct val="90000"/>
              </a:lnSpc>
            </a:pPr>
            <a:r>
              <a:rPr lang="en-GB" altLang="en-US" sz="2800" dirty="0" smtClean="0">
                <a:latin typeface="Comic Sans MS" panose="030F0702030302020204" pitchFamily="66" charset="0"/>
              </a:rPr>
              <a:t>Non-Contact sexual abuse can be defined as:</a:t>
            </a:r>
          </a:p>
          <a:p>
            <a:pPr>
              <a:lnSpc>
                <a:spcPct val="90000"/>
              </a:lnSpc>
            </a:pPr>
            <a:r>
              <a:rPr lang="en-GB" altLang="en-US" sz="2800" dirty="0" smtClean="0">
                <a:latin typeface="Comic Sans MS" panose="030F0702030302020204" pitchFamily="66" charset="0"/>
              </a:rPr>
              <a:t>‘ When a child is used sexually by an adult or</a:t>
            </a:r>
          </a:p>
          <a:p>
            <a:pPr>
              <a:lnSpc>
                <a:spcPct val="90000"/>
              </a:lnSpc>
            </a:pPr>
            <a:r>
              <a:rPr lang="en-GB" altLang="en-US" sz="2800" dirty="0" smtClean="0">
                <a:latin typeface="Comic Sans MS" panose="030F0702030302020204" pitchFamily="66" charset="0"/>
              </a:rPr>
              <a:t> young person…</a:t>
            </a:r>
          </a:p>
          <a:p>
            <a:pPr>
              <a:lnSpc>
                <a:spcPct val="90000"/>
              </a:lnSpc>
            </a:pPr>
            <a:r>
              <a:rPr lang="en-GB" altLang="en-US" sz="2800" dirty="0" smtClean="0">
                <a:latin typeface="Comic Sans MS" panose="030F0702030302020204" pitchFamily="66" charset="0"/>
              </a:rPr>
              <a:t>When a child is pressurised, forced or tricked </a:t>
            </a:r>
          </a:p>
          <a:p>
            <a:pPr>
              <a:lnSpc>
                <a:spcPct val="90000"/>
              </a:lnSpc>
            </a:pPr>
            <a:r>
              <a:rPr lang="en-GB" altLang="en-US" sz="2800" dirty="0" smtClean="0">
                <a:latin typeface="Comic Sans MS" panose="030F0702030302020204" pitchFamily="66" charset="0"/>
              </a:rPr>
              <a:t>into taking part in any kind of sexual activity’ NSPCC.</a:t>
            </a:r>
          </a:p>
          <a:p>
            <a:pPr>
              <a:lnSpc>
                <a:spcPct val="90000"/>
              </a:lnSpc>
            </a:pPr>
            <a:endParaRPr lang="en-GB" altLang="en-US" dirty="0"/>
          </a:p>
        </p:txBody>
      </p:sp>
      <p:sp>
        <p:nvSpPr>
          <p:cNvPr id="3" name="Oval 2">
            <a:hlinkClick r:id="rId2"/>
          </p:cNvPr>
          <p:cNvSpPr/>
          <p:nvPr/>
        </p:nvSpPr>
        <p:spPr>
          <a:xfrm>
            <a:off x="4499992" y="1772816"/>
            <a:ext cx="4032448"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https://www.internetmatters.org/issues/online-grooming/</a:t>
            </a:r>
          </a:p>
        </p:txBody>
      </p:sp>
    </p:spTree>
    <p:extLst>
      <p:ext uri="{BB962C8B-B14F-4D97-AF65-F5344CB8AC3E}">
        <p14:creationId xmlns:p14="http://schemas.microsoft.com/office/powerpoint/2010/main" val="869421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764704"/>
            <a:ext cx="8712968" cy="4766425"/>
          </a:xfrm>
          <a:prstGeom prst="rect">
            <a:avLst/>
          </a:prstGeom>
        </p:spPr>
      </p:pic>
    </p:spTree>
    <p:extLst>
      <p:ext uri="{BB962C8B-B14F-4D97-AF65-F5344CB8AC3E}">
        <p14:creationId xmlns:p14="http://schemas.microsoft.com/office/powerpoint/2010/main" val="3838088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3607" y="332656"/>
            <a:ext cx="7489205" cy="923330"/>
          </a:xfrm>
          <a:prstGeom prst="rect">
            <a:avLst/>
          </a:prstGeom>
        </p:spPr>
        <p:txBody>
          <a:bodyPr wrap="square">
            <a:spAutoFit/>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 action="ppaction://hlinkfile"/>
              </a:rPr>
              <a:t>Friends</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791765" y="1700808"/>
            <a:ext cx="7992888" cy="3108543"/>
          </a:xfrm>
          <a:prstGeom prst="rect">
            <a:avLst/>
          </a:prstGeom>
        </p:spPr>
        <p:txBody>
          <a:bodyPr wrap="square">
            <a:spAutoFit/>
          </a:bodyPr>
          <a:lstStyle/>
          <a:p>
            <a:r>
              <a:rPr lang="en-GB" sz="2800" dirty="0" smtClean="0">
                <a:latin typeface="Comic Sans MS" panose="030F0702030302020204" pitchFamily="66" charset="0"/>
              </a:rPr>
              <a:t>Children find it difficult to distinguish between an online friend and a real friend.</a:t>
            </a:r>
          </a:p>
          <a:p>
            <a:r>
              <a:rPr lang="en-GB" sz="2800" dirty="0" smtClean="0">
                <a:latin typeface="Comic Sans MS" panose="030F0702030302020204" pitchFamily="66" charset="0"/>
              </a:rPr>
              <a:t>It is easy to lie online.</a:t>
            </a:r>
          </a:p>
          <a:p>
            <a:r>
              <a:rPr lang="en-GB" sz="2800" dirty="0" smtClean="0">
                <a:latin typeface="Comic Sans MS" panose="030F0702030302020204" pitchFamily="66" charset="0"/>
              </a:rPr>
              <a:t>Not everyone is who they say they are!</a:t>
            </a:r>
          </a:p>
          <a:p>
            <a:r>
              <a:rPr lang="en-GB" sz="2800" dirty="0" smtClean="0">
                <a:latin typeface="Comic Sans MS" panose="030F0702030302020204" pitchFamily="66" charset="0"/>
              </a:rPr>
              <a:t>The more friends you have, the more popular you are!</a:t>
            </a:r>
          </a:p>
          <a:p>
            <a:endParaRPr lang="en-GB" sz="2800" dirty="0">
              <a:latin typeface="Comic Sans MS" panose="030F0702030302020204" pitchFamily="66" charset="0"/>
            </a:endParaRPr>
          </a:p>
        </p:txBody>
      </p:sp>
    </p:spTree>
    <p:extLst>
      <p:ext uri="{BB962C8B-B14F-4D97-AF65-F5344CB8AC3E}">
        <p14:creationId xmlns:p14="http://schemas.microsoft.com/office/powerpoint/2010/main" val="332162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3607" y="332656"/>
            <a:ext cx="7489205" cy="923330"/>
          </a:xfrm>
          <a:prstGeom prst="rect">
            <a:avLst/>
          </a:prstGeom>
        </p:spPr>
        <p:txBody>
          <a:bodyPr wrap="square">
            <a:spAutoFit/>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Friends</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791765" y="1700808"/>
            <a:ext cx="7992888" cy="4832092"/>
          </a:xfrm>
          <a:prstGeom prst="rect">
            <a:avLst/>
          </a:prstGeom>
        </p:spPr>
        <p:txBody>
          <a:bodyPr wrap="square">
            <a:spAutoFit/>
          </a:bodyPr>
          <a:lstStyle/>
          <a:p>
            <a:r>
              <a:rPr lang="en-GB" sz="2800" dirty="0" smtClean="0">
                <a:latin typeface="Comic Sans MS" panose="030F0702030302020204" pitchFamily="66" charset="0"/>
              </a:rPr>
              <a:t>When chatting children and young people should remember:</a:t>
            </a:r>
          </a:p>
          <a:p>
            <a:pPr marL="457200" indent="-457200">
              <a:buFont typeface="Arial" panose="020B0604020202020204" pitchFamily="34" charset="0"/>
              <a:buChar char="•"/>
            </a:pPr>
            <a:r>
              <a:rPr lang="en-GB" sz="2800" dirty="0" smtClean="0">
                <a:latin typeface="Comic Sans MS" panose="030F0702030302020204" pitchFamily="66" charset="0"/>
              </a:rPr>
              <a:t>Not to private chat with people they don’t know in the real world</a:t>
            </a:r>
          </a:p>
          <a:p>
            <a:pPr marL="457200" indent="-457200">
              <a:buFont typeface="Arial" panose="020B0604020202020204" pitchFamily="34" charset="0"/>
              <a:buChar char="•"/>
            </a:pPr>
            <a:r>
              <a:rPr lang="en-GB" sz="2800" dirty="0" smtClean="0">
                <a:latin typeface="Comic Sans MS" panose="030F0702030302020204" pitchFamily="66" charset="0"/>
              </a:rPr>
              <a:t>Not to reveal personal information</a:t>
            </a:r>
          </a:p>
          <a:p>
            <a:pPr marL="457200" indent="-457200">
              <a:buFont typeface="Arial" panose="020B0604020202020204" pitchFamily="34" charset="0"/>
              <a:buChar char="•"/>
            </a:pPr>
            <a:r>
              <a:rPr lang="en-GB" sz="2800" dirty="0" smtClean="0">
                <a:latin typeface="Comic Sans MS" panose="030F0702030302020204" pitchFamily="66" charset="0"/>
              </a:rPr>
              <a:t>How to block contacts</a:t>
            </a:r>
          </a:p>
          <a:p>
            <a:pPr marL="457200" indent="-457200">
              <a:buFont typeface="Arial" panose="020B0604020202020204" pitchFamily="34" charset="0"/>
              <a:buChar char="•"/>
            </a:pPr>
            <a:r>
              <a:rPr lang="en-GB" sz="2800" dirty="0" smtClean="0">
                <a:latin typeface="Comic Sans MS" panose="030F0702030302020204" pitchFamily="66" charset="0"/>
              </a:rPr>
              <a:t>To put on privacy settings</a:t>
            </a:r>
          </a:p>
          <a:p>
            <a:pPr marL="457200" indent="-457200">
              <a:buFont typeface="Arial" panose="020B0604020202020204" pitchFamily="34" charset="0"/>
              <a:buChar char="•"/>
            </a:pPr>
            <a:r>
              <a:rPr lang="en-GB" sz="2800" dirty="0" smtClean="0">
                <a:latin typeface="Comic Sans MS" panose="030F0702030302020204" pitchFamily="66" charset="0"/>
              </a:rPr>
              <a:t>How to save a chat log</a:t>
            </a:r>
          </a:p>
          <a:p>
            <a:pPr marL="457200" indent="-457200">
              <a:buFont typeface="Arial" panose="020B0604020202020204" pitchFamily="34" charset="0"/>
              <a:buChar char="•"/>
            </a:pPr>
            <a:r>
              <a:rPr lang="en-GB" sz="2800" dirty="0" smtClean="0">
                <a:latin typeface="Comic Sans MS" panose="030F0702030302020204" pitchFamily="66" charset="0"/>
              </a:rPr>
              <a:t>Where to go if they are worried</a:t>
            </a:r>
          </a:p>
          <a:p>
            <a:endParaRPr lang="en-GB" sz="2800" dirty="0" smtClean="0">
              <a:latin typeface="Comic Sans MS" panose="030F0702030302020204" pitchFamily="66" charset="0"/>
            </a:endParaRPr>
          </a:p>
          <a:p>
            <a:endParaRPr lang="en-GB" sz="2800" dirty="0">
              <a:latin typeface="Comic Sans MS" panose="030F0702030302020204" pitchFamily="66" charset="0"/>
            </a:endParaRPr>
          </a:p>
        </p:txBody>
      </p:sp>
    </p:spTree>
    <p:extLst>
      <p:ext uri="{BB962C8B-B14F-4D97-AF65-F5344CB8AC3E}">
        <p14:creationId xmlns:p14="http://schemas.microsoft.com/office/powerpoint/2010/main" val="3111567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re is Your 2021 Internet Minute Infographic!: eDiscovery Trends -  eDiscovery Today by Doug Aus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56" y="332656"/>
            <a:ext cx="8762872"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5855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1700" y="116632"/>
            <a:ext cx="4994893"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 Personal</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INFORMATION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296" y="2348880"/>
            <a:ext cx="521970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9298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0.gstatic.com/images?q=tbn:ANd9GcS1x8C4bLP2usnHdcOrWSDtInX6Ye9fqEk0EiB6Qq7X6m2-lx9M:www.wembrook.warwickshire.sch.uk/_files/images/pupils/87DE3417D9080389246264183A50F8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36712"/>
            <a:ext cx="7458139" cy="494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4255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1052736"/>
            <a:ext cx="6840760" cy="4247317"/>
          </a:xfrm>
          <a:prstGeom prst="rect">
            <a:avLst/>
          </a:prstGeom>
          <a:noFill/>
        </p:spPr>
        <p:txBody>
          <a:bodyPr wrap="square" rtlCol="0">
            <a:spAutoFit/>
          </a:bodyPr>
          <a:lstStyle/>
          <a:p>
            <a:pPr algn="ctr"/>
            <a:r>
              <a:rPr lang="en-US" sz="5400" dirty="0" smtClean="0">
                <a:latin typeface="Comic Sans MS" panose="030F0702030302020204" pitchFamily="66" charset="0"/>
              </a:rPr>
              <a:t>If you left your child to their own devices, would they ever leave their devices?</a:t>
            </a:r>
            <a:endParaRPr lang="en-GB" sz="5400" dirty="0">
              <a:latin typeface="Comic Sans MS" panose="030F0702030302020204" pitchFamily="66" charset="0"/>
            </a:endParaRPr>
          </a:p>
        </p:txBody>
      </p:sp>
    </p:spTree>
    <p:extLst>
      <p:ext uri="{BB962C8B-B14F-4D97-AF65-F5344CB8AC3E}">
        <p14:creationId xmlns:p14="http://schemas.microsoft.com/office/powerpoint/2010/main" val="21880951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2696"/>
            <a:ext cx="9144000" cy="4684707"/>
          </a:xfrm>
          <a:prstGeom prst="rect">
            <a:avLst/>
          </a:prstGeom>
        </p:spPr>
      </p:pic>
    </p:spTree>
    <p:extLst>
      <p:ext uri="{BB962C8B-B14F-4D97-AF65-F5344CB8AC3E}">
        <p14:creationId xmlns:p14="http://schemas.microsoft.com/office/powerpoint/2010/main" val="2002624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0687"/>
            <a:ext cx="9144000" cy="4560239"/>
          </a:xfrm>
          <a:prstGeom prst="rect">
            <a:avLst/>
          </a:prstGeom>
        </p:spPr>
      </p:pic>
      <p:sp>
        <p:nvSpPr>
          <p:cNvPr id="3" name="Oval 2">
            <a:hlinkClick r:id="rId3"/>
          </p:cNvPr>
          <p:cNvSpPr/>
          <p:nvPr/>
        </p:nvSpPr>
        <p:spPr>
          <a:xfrm>
            <a:off x="1979712" y="5373216"/>
            <a:ext cx="475252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https://www.childnet.com/parents-and-carers/have-a-conversation/</a:t>
            </a:r>
          </a:p>
        </p:txBody>
      </p:sp>
    </p:spTree>
    <p:extLst>
      <p:ext uri="{BB962C8B-B14F-4D97-AF65-F5344CB8AC3E}">
        <p14:creationId xmlns:p14="http://schemas.microsoft.com/office/powerpoint/2010/main" val="1083826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023" r="1952"/>
          <a:stretch/>
        </p:blipFill>
        <p:spPr>
          <a:xfrm>
            <a:off x="1043608" y="764704"/>
            <a:ext cx="7233658" cy="5154296"/>
          </a:xfrm>
          <a:prstGeom prst="rect">
            <a:avLst/>
          </a:prstGeom>
        </p:spPr>
      </p:pic>
    </p:spTree>
    <p:extLst>
      <p:ext uri="{BB962C8B-B14F-4D97-AF65-F5344CB8AC3E}">
        <p14:creationId xmlns:p14="http://schemas.microsoft.com/office/powerpoint/2010/main" val="4067440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58" y="908720"/>
            <a:ext cx="8979942" cy="4832406"/>
          </a:xfrm>
          <a:prstGeom prst="rect">
            <a:avLst/>
          </a:prstGeom>
        </p:spPr>
      </p:pic>
    </p:spTree>
    <p:extLst>
      <p:ext uri="{BB962C8B-B14F-4D97-AF65-F5344CB8AC3E}">
        <p14:creationId xmlns:p14="http://schemas.microsoft.com/office/powerpoint/2010/main" val="1374610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4664"/>
            <a:ext cx="9144000" cy="5808078"/>
          </a:xfrm>
          <a:prstGeom prst="rect">
            <a:avLst/>
          </a:prstGeom>
        </p:spPr>
      </p:pic>
    </p:spTree>
    <p:extLst>
      <p:ext uri="{BB962C8B-B14F-4D97-AF65-F5344CB8AC3E}">
        <p14:creationId xmlns:p14="http://schemas.microsoft.com/office/powerpoint/2010/main" val="3855221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95736" y="188640"/>
            <a:ext cx="4497453" cy="6408712"/>
          </a:xfrm>
          <a:prstGeom prst="rect">
            <a:avLst/>
          </a:prstGeom>
        </p:spPr>
      </p:pic>
    </p:spTree>
    <p:extLst>
      <p:ext uri="{BB962C8B-B14F-4D97-AF65-F5344CB8AC3E}">
        <p14:creationId xmlns:p14="http://schemas.microsoft.com/office/powerpoint/2010/main" val="23554381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3728" y="15544"/>
            <a:ext cx="4824040" cy="6725824"/>
          </a:xfrm>
          <a:prstGeom prst="rect">
            <a:avLst/>
          </a:prstGeom>
        </p:spPr>
      </p:pic>
    </p:spTree>
    <p:extLst>
      <p:ext uri="{BB962C8B-B14F-4D97-AF65-F5344CB8AC3E}">
        <p14:creationId xmlns:p14="http://schemas.microsoft.com/office/powerpoint/2010/main" val="1652602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3273" y="1412776"/>
            <a:ext cx="6647974" cy="4524315"/>
          </a:xfrm>
          <a:prstGeom prst="rect">
            <a:avLst/>
          </a:prstGeom>
        </p:spPr>
        <p:txBody>
          <a:bodyPr wrap="none">
            <a:spAutoFit/>
          </a:bodyPr>
          <a:lstStyle/>
          <a:p>
            <a:pPr algn="ctr"/>
            <a:r>
              <a:rPr lang="en-GB" sz="7200" u="sng" dirty="0" smtClean="0">
                <a:solidFill>
                  <a:srgbClr val="FF0000"/>
                </a:solidFill>
                <a:latin typeface="Comic Sans MS" panose="030F0702030302020204" pitchFamily="66" charset="0"/>
                <a:hlinkClick r:id="rId2" action="ppaction://hlinkfile"/>
              </a:rPr>
              <a:t>How great is</a:t>
            </a:r>
          </a:p>
          <a:p>
            <a:pPr algn="ctr"/>
            <a:r>
              <a:rPr lang="en-GB" sz="7200" u="sng" dirty="0" smtClean="0">
                <a:solidFill>
                  <a:srgbClr val="FF0000"/>
                </a:solidFill>
                <a:latin typeface="Comic Sans MS" panose="030F0702030302020204" pitchFamily="66" charset="0"/>
                <a:hlinkClick r:id="rId2" action="ppaction://hlinkfile"/>
              </a:rPr>
              <a:t> the internet?</a:t>
            </a:r>
            <a:endParaRPr lang="en-GB" sz="7200" u="sng" dirty="0" smtClean="0">
              <a:solidFill>
                <a:srgbClr val="FF0000"/>
              </a:solidFill>
              <a:latin typeface="Comic Sans MS" panose="030F0702030302020204" pitchFamily="66" charset="0"/>
            </a:endParaRPr>
          </a:p>
          <a:p>
            <a:pPr algn="ctr"/>
            <a:endParaRPr lang="en-GB" sz="7200" u="sng" dirty="0">
              <a:solidFill>
                <a:srgbClr val="FF0000"/>
              </a:solidFill>
              <a:latin typeface="Comic Sans MS" panose="030F0702030302020204" pitchFamily="66" charset="0"/>
            </a:endParaRPr>
          </a:p>
          <a:p>
            <a:pPr algn="ctr"/>
            <a:r>
              <a:rPr lang="en-GB" sz="7200" u="sng" dirty="0" smtClean="0">
                <a:solidFill>
                  <a:srgbClr val="FF0000"/>
                </a:solidFill>
                <a:latin typeface="Comic Sans MS" panose="030F0702030302020204" pitchFamily="66" charset="0"/>
              </a:rPr>
              <a:t>Jamal Edwards</a:t>
            </a:r>
            <a:endParaRPr lang="en-GB" sz="7200" u="sng"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510582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5702" y="116632"/>
            <a:ext cx="4712596" cy="6624736"/>
          </a:xfrm>
          <a:prstGeom prst="rect">
            <a:avLst/>
          </a:prstGeom>
        </p:spPr>
      </p:pic>
    </p:spTree>
    <p:extLst>
      <p:ext uri="{BB962C8B-B14F-4D97-AF65-F5344CB8AC3E}">
        <p14:creationId xmlns:p14="http://schemas.microsoft.com/office/powerpoint/2010/main" val="18729374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332656"/>
            <a:ext cx="4572000" cy="923330"/>
          </a:xfrm>
          <a:prstGeom prst="rect">
            <a:avLst/>
          </a:prstGeom>
        </p:spPr>
        <p:txBody>
          <a:bodyPr>
            <a:spAutoFit/>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Digital Images</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323528" y="1484784"/>
            <a:ext cx="8640960" cy="5016758"/>
          </a:xfrm>
          <a:prstGeom prst="rect">
            <a:avLst/>
          </a:prstGeom>
        </p:spPr>
        <p:txBody>
          <a:bodyPr wrap="square">
            <a:spAutoFit/>
          </a:bodyPr>
          <a:lstStyle/>
          <a:p>
            <a:pPr marL="457200" indent="-457200">
              <a:buFont typeface="Arial" panose="020B0604020202020204" pitchFamily="34" charset="0"/>
              <a:buChar char="•"/>
            </a:pPr>
            <a:r>
              <a:rPr lang="en-GB" sz="3200" dirty="0" smtClean="0">
                <a:latin typeface="Comic Sans MS" panose="030F0702030302020204" pitchFamily="66" charset="0"/>
              </a:rPr>
              <a:t>Ownership!</a:t>
            </a:r>
          </a:p>
          <a:p>
            <a:pPr marL="457200" indent="-457200">
              <a:buFont typeface="Arial" panose="020B0604020202020204" pitchFamily="34" charset="0"/>
              <a:buChar char="•"/>
            </a:pPr>
            <a:r>
              <a:rPr lang="en-GB" sz="3200" dirty="0">
                <a:latin typeface="Comic Sans MS" panose="030F0702030302020204" pitchFamily="66" charset="0"/>
              </a:rPr>
              <a:t>Asking permission </a:t>
            </a:r>
            <a:r>
              <a:rPr lang="en-GB" sz="3200" dirty="0" smtClean="0">
                <a:latin typeface="Comic Sans MS" panose="030F0702030302020204" pitchFamily="66" charset="0"/>
              </a:rPr>
              <a:t>first</a:t>
            </a:r>
          </a:p>
          <a:p>
            <a:pPr marL="457200" indent="-457200">
              <a:buFont typeface="Arial" panose="020B0604020202020204" pitchFamily="34" charset="0"/>
              <a:buChar char="•"/>
            </a:pPr>
            <a:r>
              <a:rPr lang="en-GB" sz="3200" dirty="0" smtClean="0">
                <a:latin typeface="Comic Sans MS" panose="030F0702030302020204" pitchFamily="66" charset="0"/>
              </a:rPr>
              <a:t>Filters</a:t>
            </a:r>
          </a:p>
          <a:p>
            <a:pPr marL="457200" indent="-457200">
              <a:buFont typeface="Arial" panose="020B0604020202020204" pitchFamily="34" charset="0"/>
              <a:buChar char="•"/>
            </a:pPr>
            <a:r>
              <a:rPr lang="en-GB" sz="3200" dirty="0" smtClean="0">
                <a:latin typeface="Comic Sans MS" panose="030F0702030302020204" pitchFamily="66" charset="0"/>
              </a:rPr>
              <a:t>Be aware </a:t>
            </a:r>
            <a:r>
              <a:rPr lang="en-GB" sz="3200" smtClean="0">
                <a:latin typeface="Comic Sans MS" panose="030F0702030302020204" pitchFamily="66" charset="0"/>
              </a:rPr>
              <a:t>of tags </a:t>
            </a:r>
            <a:r>
              <a:rPr lang="en-GB" sz="3200" dirty="0" smtClean="0">
                <a:latin typeface="Comic Sans MS" panose="030F0702030302020204" pitchFamily="66" charset="0"/>
              </a:rPr>
              <a:t>on photos that include information like date, time and location</a:t>
            </a:r>
          </a:p>
          <a:p>
            <a:pPr marL="457200" indent="-457200">
              <a:buFont typeface="Arial" panose="020B0604020202020204" pitchFamily="34" charset="0"/>
              <a:buChar char="•"/>
            </a:pPr>
            <a:r>
              <a:rPr lang="en-GB" sz="3200" dirty="0" smtClean="0">
                <a:latin typeface="Comic Sans MS" panose="030F0702030302020204" pitchFamily="66" charset="0"/>
              </a:rPr>
              <a:t>Photos and videos can reveal more they you intend.</a:t>
            </a:r>
          </a:p>
          <a:p>
            <a:r>
              <a:rPr lang="en-GB" sz="3200" dirty="0" smtClean="0">
                <a:latin typeface="Comic Sans MS" panose="030F0702030302020204" pitchFamily="66" charset="0"/>
              </a:rPr>
              <a:t>  ( School uniform, in front of your house)</a:t>
            </a:r>
          </a:p>
          <a:p>
            <a:endParaRPr lang="en-GB" sz="3200" dirty="0" smtClean="0">
              <a:latin typeface="Comic Sans MS" panose="030F0702030302020204" pitchFamily="66" charset="0"/>
            </a:endParaRPr>
          </a:p>
          <a:p>
            <a:r>
              <a:rPr lang="en-GB" sz="3200" dirty="0">
                <a:latin typeface="Comic Sans MS" panose="030F0702030302020204" pitchFamily="66" charset="0"/>
              </a:rPr>
              <a:t> </a:t>
            </a:r>
            <a:r>
              <a:rPr lang="en-GB" sz="3200" dirty="0" smtClean="0">
                <a:latin typeface="Comic Sans MS" panose="030F0702030302020204" pitchFamily="66" charset="0"/>
              </a:rPr>
              <a:t> </a:t>
            </a:r>
            <a:endParaRPr lang="en-GB" sz="3200" dirty="0"/>
          </a:p>
        </p:txBody>
      </p:sp>
    </p:spTree>
    <p:extLst>
      <p:ext uri="{BB962C8B-B14F-4D97-AF65-F5344CB8AC3E}">
        <p14:creationId xmlns:p14="http://schemas.microsoft.com/office/powerpoint/2010/main" val="31137928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764704"/>
            <a:ext cx="7560840" cy="2154436"/>
          </a:xfrm>
          <a:prstGeom prst="rect">
            <a:avLst/>
          </a:prstGeom>
        </p:spPr>
        <p:txBody>
          <a:bodyPr wrap="square">
            <a:spAutoFit/>
          </a:bodyPr>
          <a:lstStyle/>
          <a:p>
            <a:pPr algn="ctr"/>
            <a:r>
              <a:rPr lang="en-GB" sz="5400" b="1" dirty="0" smtClean="0">
                <a:solidFill>
                  <a:srgbClr val="FF0000"/>
                </a:solidFill>
                <a:effectLst>
                  <a:outerShdw blurRad="38100" dist="38100" dir="2700000" algn="tl">
                    <a:srgbClr val="000000">
                      <a:alpha val="43137"/>
                    </a:srgbClr>
                  </a:outerShdw>
                </a:effectLst>
              </a:rPr>
              <a:t>Passwords</a:t>
            </a:r>
            <a:endParaRPr lang="en-GB" sz="5400" b="1" dirty="0">
              <a:solidFill>
                <a:srgbClr val="FF0000"/>
              </a:solidFill>
              <a:effectLst>
                <a:outerShdw blurRad="38100" dist="38100" dir="2700000" algn="tl">
                  <a:srgbClr val="000000">
                    <a:alpha val="43137"/>
                  </a:srgbClr>
                </a:outerShdw>
              </a:effectLst>
            </a:endParaRPr>
          </a:p>
          <a:p>
            <a:pPr algn="ctr"/>
            <a:endParaRPr lang="en-GB" sz="2000" dirty="0" smtClean="0">
              <a:latin typeface="Comic Sans MS" panose="030F0702030302020204" pitchFamily="66" charset="0"/>
            </a:endParaRPr>
          </a:p>
          <a:p>
            <a:endParaRPr lang="en-GB" sz="2000" dirty="0">
              <a:latin typeface="Tenso-Regular"/>
            </a:endParaRPr>
          </a:p>
          <a:p>
            <a:r>
              <a:rPr lang="en-GB" sz="4000" dirty="0" smtClean="0">
                <a:solidFill>
                  <a:srgbClr val="FF0000"/>
                </a:solidFill>
                <a:effectLst>
                  <a:outerShdw blurRad="38100" dist="38100" dir="2700000" algn="tl">
                    <a:srgbClr val="000000">
                      <a:alpha val="43137"/>
                    </a:srgbClr>
                  </a:outerShdw>
                </a:effectLst>
                <a:latin typeface="Tenso-Regular"/>
              </a:rPr>
              <a:t>What makes a good password?</a:t>
            </a:r>
            <a:endParaRPr lang="en-GB" sz="4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2712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3808" y="260648"/>
            <a:ext cx="3328155" cy="1200329"/>
          </a:xfrm>
          <a:prstGeom prst="rect">
            <a:avLst/>
          </a:prstGeom>
        </p:spPr>
        <p:txBody>
          <a:bodyPr wrap="none">
            <a:spAutoFit/>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Gaming</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683568" y="1460977"/>
            <a:ext cx="8136904" cy="5133713"/>
          </a:xfrm>
          <a:prstGeom prst="rect">
            <a:avLst/>
          </a:prstGeom>
        </p:spPr>
        <p:txBody>
          <a:bodyPr wrap="square">
            <a:spAutoFit/>
          </a:bodyPr>
          <a:lstStyle/>
          <a:p>
            <a:pPr marL="457200" indent="-457200">
              <a:lnSpc>
                <a:spcPct val="90000"/>
              </a:lnSpc>
              <a:buFont typeface="Arial" panose="020B0604020202020204" pitchFamily="34" charset="0"/>
              <a:buChar char="•"/>
            </a:pPr>
            <a:r>
              <a:rPr lang="en-GB" altLang="en-US" sz="2400" dirty="0" smtClean="0">
                <a:latin typeface="Comic Sans MS" panose="030F0702030302020204" pitchFamily="66" charset="0"/>
              </a:rPr>
              <a:t>Receiving  </a:t>
            </a:r>
            <a:r>
              <a:rPr lang="en-GB" altLang="en-US" sz="2400" dirty="0">
                <a:latin typeface="Comic Sans MS" panose="030F0702030302020204" pitchFamily="66" charset="0"/>
              </a:rPr>
              <a:t>messages from someone who was not who they said they were</a:t>
            </a:r>
          </a:p>
          <a:p>
            <a:pPr marL="457200" indent="-457200">
              <a:lnSpc>
                <a:spcPct val="90000"/>
              </a:lnSpc>
              <a:buFont typeface="Arial" panose="020B0604020202020204" pitchFamily="34" charset="0"/>
              <a:buChar char="•"/>
            </a:pPr>
            <a:r>
              <a:rPr lang="en-GB" altLang="en-US" sz="2400" dirty="0" smtClean="0">
                <a:latin typeface="Comic Sans MS" panose="030F0702030302020204" pitchFamily="66" charset="0"/>
              </a:rPr>
              <a:t>Being encouraged to do something they would rather not do</a:t>
            </a:r>
            <a:endParaRPr lang="en-GB" altLang="en-US" sz="2400" dirty="0">
              <a:latin typeface="Comic Sans MS" panose="030F0702030302020204" pitchFamily="66" charset="0"/>
            </a:endParaRPr>
          </a:p>
          <a:p>
            <a:pPr marL="457200" indent="-457200">
              <a:lnSpc>
                <a:spcPct val="90000"/>
              </a:lnSpc>
              <a:buFont typeface="Arial" panose="020B0604020202020204" pitchFamily="34" charset="0"/>
              <a:buChar char="•"/>
            </a:pPr>
            <a:r>
              <a:rPr lang="en-GB" altLang="en-US" sz="2400" dirty="0">
                <a:latin typeface="Comic Sans MS" panose="030F0702030302020204" pitchFamily="66" charset="0"/>
              </a:rPr>
              <a:t>Asking to meet up</a:t>
            </a:r>
          </a:p>
          <a:p>
            <a:pPr marL="457200" indent="-457200">
              <a:lnSpc>
                <a:spcPct val="90000"/>
              </a:lnSpc>
              <a:buFont typeface="Arial" panose="020B0604020202020204" pitchFamily="34" charset="0"/>
              <a:buChar char="•"/>
            </a:pPr>
            <a:r>
              <a:rPr lang="en-GB" altLang="en-US" sz="2400" dirty="0">
                <a:latin typeface="Comic Sans MS" panose="030F0702030302020204" pitchFamily="66" charset="0"/>
              </a:rPr>
              <a:t>Threats, name calling ,insults, sexual </a:t>
            </a:r>
            <a:r>
              <a:rPr lang="en-GB" altLang="en-US" sz="2400" dirty="0" smtClean="0">
                <a:latin typeface="Comic Sans MS" panose="030F0702030302020204" pitchFamily="66" charset="0"/>
              </a:rPr>
              <a:t>language</a:t>
            </a:r>
          </a:p>
          <a:p>
            <a:pPr marL="457200" indent="-457200">
              <a:lnSpc>
                <a:spcPct val="90000"/>
              </a:lnSpc>
              <a:buFont typeface="Arial" panose="020B0604020202020204" pitchFamily="34" charset="0"/>
              <a:buChar char="•"/>
            </a:pPr>
            <a:r>
              <a:rPr lang="en-GB" altLang="en-US" sz="2400" dirty="0" smtClean="0">
                <a:latin typeface="Comic Sans MS" panose="030F0702030302020204" pitchFamily="66" charset="0"/>
              </a:rPr>
              <a:t>Exclusion</a:t>
            </a:r>
          </a:p>
          <a:p>
            <a:pPr marL="457200" indent="-457200">
              <a:lnSpc>
                <a:spcPct val="90000"/>
              </a:lnSpc>
              <a:buFont typeface="Arial" panose="020B0604020202020204" pitchFamily="34" charset="0"/>
              <a:buChar char="•"/>
            </a:pPr>
            <a:r>
              <a:rPr lang="en-GB" altLang="en-US" sz="2400" dirty="0" err="1" smtClean="0">
                <a:latin typeface="Comic Sans MS" panose="030F0702030302020204" pitchFamily="66" charset="0"/>
              </a:rPr>
              <a:t>Griefing</a:t>
            </a:r>
            <a:r>
              <a:rPr lang="en-GB" altLang="en-US" sz="2400" dirty="0" smtClean="0">
                <a:latin typeface="Comic Sans MS" panose="030F0702030302020204" pitchFamily="66" charset="0"/>
              </a:rPr>
              <a:t>!</a:t>
            </a:r>
          </a:p>
          <a:p>
            <a:pPr marL="457200" indent="-457200">
              <a:lnSpc>
                <a:spcPct val="90000"/>
              </a:lnSpc>
              <a:buFont typeface="Arial" panose="020B0604020202020204" pitchFamily="34" charset="0"/>
              <a:buChar char="•"/>
            </a:pPr>
            <a:r>
              <a:rPr lang="en-GB" altLang="en-US" sz="2400" dirty="0" smtClean="0">
                <a:latin typeface="Comic Sans MS" panose="030F0702030302020204" pitchFamily="66" charset="0"/>
              </a:rPr>
              <a:t>Distracted with game</a:t>
            </a:r>
          </a:p>
          <a:p>
            <a:pPr marL="457200" indent="-457200">
              <a:lnSpc>
                <a:spcPct val="90000"/>
              </a:lnSpc>
              <a:buFont typeface="Arial" panose="020B0604020202020204" pitchFamily="34" charset="0"/>
              <a:buChar char="•"/>
            </a:pPr>
            <a:r>
              <a:rPr lang="en-GB" altLang="en-US" sz="2400" dirty="0" smtClean="0">
                <a:latin typeface="Comic Sans MS" panose="030F0702030302020204" pitchFamily="66" charset="0"/>
              </a:rPr>
              <a:t>Addiction</a:t>
            </a:r>
          </a:p>
          <a:p>
            <a:pPr marL="457200" indent="-457200">
              <a:lnSpc>
                <a:spcPct val="90000"/>
              </a:lnSpc>
              <a:buFont typeface="Arial" panose="020B0604020202020204" pitchFamily="34" charset="0"/>
              <a:buChar char="•"/>
            </a:pPr>
            <a:r>
              <a:rPr lang="en-GB" altLang="en-US" sz="2400" dirty="0" smtClean="0">
                <a:latin typeface="Comic Sans MS" panose="030F0702030302020204" pitchFamily="66" charset="0"/>
              </a:rPr>
              <a:t>Bullying- games can be highly competitive </a:t>
            </a:r>
          </a:p>
          <a:p>
            <a:pPr marL="457200" indent="-457200">
              <a:lnSpc>
                <a:spcPct val="90000"/>
              </a:lnSpc>
              <a:buFont typeface="Arial" panose="020B0604020202020204" pitchFamily="34" charset="0"/>
              <a:buChar char="•"/>
            </a:pPr>
            <a:r>
              <a:rPr lang="en-GB" altLang="en-US" sz="2400" dirty="0" smtClean="0">
                <a:latin typeface="Comic Sans MS" panose="030F0702030302020204" pitchFamily="66" charset="0"/>
              </a:rPr>
              <a:t>Commercial pressures</a:t>
            </a:r>
          </a:p>
          <a:p>
            <a:pPr marL="457200" indent="-457200">
              <a:lnSpc>
                <a:spcPct val="90000"/>
              </a:lnSpc>
              <a:buFont typeface="Arial" panose="020B0604020202020204" pitchFamily="34" charset="0"/>
              <a:buChar char="•"/>
            </a:pPr>
            <a:r>
              <a:rPr lang="en-GB" altLang="en-US" sz="2400" dirty="0" smtClean="0">
                <a:latin typeface="Comic Sans MS" panose="030F0702030302020204" pitchFamily="66" charset="0"/>
              </a:rPr>
              <a:t>Gaming Tag/Username</a:t>
            </a:r>
          </a:p>
          <a:p>
            <a:pPr marL="457200" indent="-457200">
              <a:lnSpc>
                <a:spcPct val="90000"/>
              </a:lnSpc>
              <a:buFont typeface="Arial" panose="020B0604020202020204" pitchFamily="34" charset="0"/>
              <a:buChar char="•"/>
            </a:pPr>
            <a:r>
              <a:rPr lang="en-GB" altLang="en-US" sz="2400" dirty="0">
                <a:latin typeface="Comic Sans MS" panose="030F0702030302020204" pitchFamily="66" charset="0"/>
              </a:rPr>
              <a:t>Pegi Ratings and content guide</a:t>
            </a:r>
          </a:p>
          <a:p>
            <a:pPr marL="457200" indent="-457200">
              <a:lnSpc>
                <a:spcPct val="90000"/>
              </a:lnSpc>
              <a:buFont typeface="Arial" panose="020B0604020202020204" pitchFamily="34" charset="0"/>
              <a:buChar char="•"/>
            </a:pPr>
            <a:endParaRPr lang="en-GB" altLang="en-US" sz="2800" dirty="0"/>
          </a:p>
        </p:txBody>
      </p:sp>
    </p:spTree>
    <p:extLst>
      <p:ext uri="{BB962C8B-B14F-4D97-AF65-F5344CB8AC3E}">
        <p14:creationId xmlns:p14="http://schemas.microsoft.com/office/powerpoint/2010/main" val="822253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5816" y="0"/>
            <a:ext cx="3328155" cy="1200329"/>
          </a:xfrm>
          <a:prstGeom prst="rect">
            <a:avLst/>
          </a:prstGeom>
        </p:spPr>
        <p:txBody>
          <a:bodyPr wrap="none">
            <a:spAutoFit/>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Gaming</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511441" y="4149080"/>
            <a:ext cx="8136904" cy="2419124"/>
          </a:xfrm>
          <a:prstGeom prst="rect">
            <a:avLst/>
          </a:prstGeom>
        </p:spPr>
        <p:txBody>
          <a:bodyPr wrap="square">
            <a:spAutoFit/>
          </a:bodyPr>
          <a:lstStyle/>
          <a:p>
            <a:pPr marL="457200" indent="-457200">
              <a:lnSpc>
                <a:spcPct val="90000"/>
              </a:lnSpc>
              <a:buFont typeface="Arial" panose="020B0604020202020204" pitchFamily="34" charset="0"/>
              <a:buChar char="•"/>
            </a:pPr>
            <a:r>
              <a:rPr lang="en-GB" altLang="en-US" sz="2800" dirty="0" smtClean="0">
                <a:latin typeface="Comic Sans MS" panose="030F0702030302020204" pitchFamily="66" charset="0"/>
              </a:rPr>
              <a:t>The frontal cortex of the brain enables you to make sense of the world and make judgements about your own behaviour and the behaviour of others. The ability to differentiate between reality and fantasy is not fully developed until early adulthood! </a:t>
            </a:r>
          </a:p>
        </p:txBody>
      </p:sp>
      <p:pic>
        <p:nvPicPr>
          <p:cNvPr id="4" name="Picture 3"/>
          <p:cNvPicPr>
            <a:picLocks noChangeAspect="1"/>
          </p:cNvPicPr>
          <p:nvPr/>
        </p:nvPicPr>
        <p:blipFill>
          <a:blip r:embed="rId2"/>
          <a:stretch>
            <a:fillRect/>
          </a:stretch>
        </p:blipFill>
        <p:spPr>
          <a:xfrm>
            <a:off x="1269378" y="1124744"/>
            <a:ext cx="6965284" cy="2613887"/>
          </a:xfrm>
          <a:prstGeom prst="rect">
            <a:avLst/>
          </a:prstGeom>
        </p:spPr>
      </p:pic>
    </p:spTree>
    <p:extLst>
      <p:ext uri="{BB962C8B-B14F-4D97-AF65-F5344CB8AC3E}">
        <p14:creationId xmlns:p14="http://schemas.microsoft.com/office/powerpoint/2010/main" val="24378481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5816" y="0"/>
            <a:ext cx="3328155" cy="1200329"/>
          </a:xfrm>
          <a:prstGeom prst="rect">
            <a:avLst/>
          </a:prstGeom>
        </p:spPr>
        <p:txBody>
          <a:bodyPr wrap="none">
            <a:spAutoFit/>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Gaming</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511441" y="4149080"/>
            <a:ext cx="8136904" cy="2031325"/>
          </a:xfrm>
          <a:prstGeom prst="rect">
            <a:avLst/>
          </a:prstGeom>
        </p:spPr>
        <p:txBody>
          <a:bodyPr wrap="square">
            <a:spAutoFit/>
          </a:bodyPr>
          <a:lstStyle/>
          <a:p>
            <a:pPr marL="457200" indent="-457200">
              <a:lnSpc>
                <a:spcPct val="90000"/>
              </a:lnSpc>
              <a:buFont typeface="Arial" panose="020B0604020202020204" pitchFamily="34" charset="0"/>
              <a:buChar char="•"/>
            </a:pPr>
            <a:r>
              <a:rPr lang="en-GB" altLang="en-US" sz="2800" dirty="0" smtClean="0">
                <a:latin typeface="Comic Sans MS" panose="030F0702030302020204" pitchFamily="66" charset="0"/>
              </a:rPr>
              <a:t>The frontal cortex of the brain is the part that deals with fear, emotional responses and behavioural responses. </a:t>
            </a:r>
          </a:p>
          <a:p>
            <a:pPr marL="457200" indent="-457200">
              <a:lnSpc>
                <a:spcPct val="90000"/>
              </a:lnSpc>
              <a:buFont typeface="Arial" panose="020B0604020202020204" pitchFamily="34" charset="0"/>
              <a:buChar char="•"/>
            </a:pPr>
            <a:r>
              <a:rPr lang="en-US" altLang="en-US" sz="2800" dirty="0" smtClean="0">
                <a:latin typeface="Comic Sans MS" panose="030F0702030302020204" pitchFamily="66" charset="0"/>
              </a:rPr>
              <a:t>A child’s brain is also not developed enough to process the fast moving images.</a:t>
            </a:r>
            <a:endParaRPr lang="en-GB" altLang="en-US" sz="2800" dirty="0" smtClean="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269378" y="1124744"/>
            <a:ext cx="6965284" cy="2613887"/>
          </a:xfrm>
          <a:prstGeom prst="rect">
            <a:avLst/>
          </a:prstGeom>
        </p:spPr>
      </p:pic>
    </p:spTree>
    <p:extLst>
      <p:ext uri="{BB962C8B-B14F-4D97-AF65-F5344CB8AC3E}">
        <p14:creationId xmlns:p14="http://schemas.microsoft.com/office/powerpoint/2010/main" val="7695611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238" y="567442"/>
            <a:ext cx="7201524" cy="5723116"/>
          </a:xfrm>
          <a:prstGeom prst="rect">
            <a:avLst/>
          </a:prstGeom>
        </p:spPr>
      </p:pic>
    </p:spTree>
    <p:extLst>
      <p:ext uri="{BB962C8B-B14F-4D97-AF65-F5344CB8AC3E}">
        <p14:creationId xmlns:p14="http://schemas.microsoft.com/office/powerpoint/2010/main" val="1653168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9807" y="502666"/>
            <a:ext cx="7224386" cy="5852667"/>
          </a:xfrm>
          <a:prstGeom prst="rect">
            <a:avLst/>
          </a:prstGeom>
        </p:spPr>
      </p:pic>
    </p:spTree>
    <p:extLst>
      <p:ext uri="{BB962C8B-B14F-4D97-AF65-F5344CB8AC3E}">
        <p14:creationId xmlns:p14="http://schemas.microsoft.com/office/powerpoint/2010/main" val="15744831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943" y="0"/>
            <a:ext cx="3828291" cy="1200329"/>
          </a:xfrm>
          <a:prstGeom prst="rect">
            <a:avLst/>
          </a:prstGeom>
        </p:spPr>
        <p:txBody>
          <a:bodyPr wrap="none">
            <a:spAutoFit/>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Location</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215970" y="1247107"/>
            <a:ext cx="8989962" cy="4358116"/>
          </a:xfrm>
          <a:prstGeom prst="rect">
            <a:avLst/>
          </a:prstGeom>
        </p:spPr>
        <p:txBody>
          <a:bodyPr wrap="none">
            <a:spAutoFit/>
          </a:bodyPr>
          <a:lstStyle/>
          <a:p>
            <a:pPr>
              <a:lnSpc>
                <a:spcPct val="90000"/>
              </a:lnSpc>
            </a:pPr>
            <a:r>
              <a:rPr lang="en-GB" altLang="en-US" sz="2800" dirty="0" smtClean="0">
                <a:latin typeface="Comic Sans MS" panose="030F0702030302020204" pitchFamily="66" charset="0"/>
              </a:rPr>
              <a:t>An increasing number of services take advantage </a:t>
            </a:r>
          </a:p>
          <a:p>
            <a:pPr>
              <a:lnSpc>
                <a:spcPct val="90000"/>
              </a:lnSpc>
            </a:pPr>
            <a:r>
              <a:rPr lang="en-GB" altLang="en-US" sz="2800" dirty="0" smtClean="0">
                <a:latin typeface="Comic Sans MS" panose="030F0702030302020204" pitchFamily="66" charset="0"/>
              </a:rPr>
              <a:t>of the GPS tracking capabilities of mobile phones.</a:t>
            </a:r>
          </a:p>
          <a:p>
            <a:pPr>
              <a:lnSpc>
                <a:spcPct val="90000"/>
              </a:lnSpc>
            </a:pPr>
            <a:endParaRPr lang="en-GB" altLang="en-US" sz="2800" dirty="0">
              <a:latin typeface="Comic Sans MS" panose="030F0702030302020204" pitchFamily="66" charset="0"/>
            </a:endParaRPr>
          </a:p>
          <a:p>
            <a:pPr>
              <a:lnSpc>
                <a:spcPct val="90000"/>
              </a:lnSpc>
            </a:pPr>
            <a:r>
              <a:rPr lang="en-GB" altLang="en-US" sz="2800" dirty="0" smtClean="0">
                <a:latin typeface="Comic Sans MS" panose="030F0702030302020204" pitchFamily="66" charset="0"/>
              </a:rPr>
              <a:t>Social networking services now enable you to share </a:t>
            </a:r>
          </a:p>
          <a:p>
            <a:pPr>
              <a:lnSpc>
                <a:spcPct val="90000"/>
              </a:lnSpc>
            </a:pPr>
            <a:r>
              <a:rPr lang="en-GB" altLang="en-US" sz="2800" dirty="0" smtClean="0">
                <a:latin typeface="Comic Sans MS" panose="030F0702030302020204" pitchFamily="66" charset="0"/>
              </a:rPr>
              <a:t>your exact location.</a:t>
            </a:r>
          </a:p>
          <a:p>
            <a:pPr>
              <a:lnSpc>
                <a:spcPct val="90000"/>
              </a:lnSpc>
            </a:pPr>
            <a:endParaRPr lang="en-GB" altLang="en-US" sz="2800" dirty="0" smtClean="0">
              <a:latin typeface="Comic Sans MS" panose="030F0702030302020204" pitchFamily="66" charset="0"/>
            </a:endParaRPr>
          </a:p>
          <a:p>
            <a:pPr>
              <a:lnSpc>
                <a:spcPct val="90000"/>
              </a:lnSpc>
            </a:pPr>
            <a:r>
              <a:rPr lang="en-GB" sz="2800" dirty="0">
                <a:latin typeface="Comic Sans MS" panose="030F0702030302020204" pitchFamily="66" charset="0"/>
              </a:rPr>
              <a:t>Be aware of </a:t>
            </a:r>
            <a:r>
              <a:rPr lang="en-GB" sz="2800" dirty="0" smtClean="0">
                <a:latin typeface="Comic Sans MS" panose="030F0702030302020204" pitchFamily="66" charset="0"/>
              </a:rPr>
              <a:t>tags </a:t>
            </a:r>
            <a:r>
              <a:rPr lang="en-GB" sz="2800" dirty="0">
                <a:latin typeface="Comic Sans MS" panose="030F0702030302020204" pitchFamily="66" charset="0"/>
              </a:rPr>
              <a:t>on photos that include information </a:t>
            </a:r>
            <a:endParaRPr lang="en-GB" sz="2800" dirty="0" smtClean="0">
              <a:latin typeface="Comic Sans MS" panose="030F0702030302020204" pitchFamily="66" charset="0"/>
            </a:endParaRPr>
          </a:p>
          <a:p>
            <a:pPr>
              <a:lnSpc>
                <a:spcPct val="90000"/>
              </a:lnSpc>
            </a:pPr>
            <a:r>
              <a:rPr lang="en-GB" sz="2800" dirty="0" smtClean="0">
                <a:latin typeface="Comic Sans MS" panose="030F0702030302020204" pitchFamily="66" charset="0"/>
              </a:rPr>
              <a:t>like </a:t>
            </a:r>
            <a:r>
              <a:rPr lang="en-GB" sz="2800" dirty="0">
                <a:latin typeface="Comic Sans MS" panose="030F0702030302020204" pitchFamily="66" charset="0"/>
              </a:rPr>
              <a:t>date, time and </a:t>
            </a:r>
            <a:r>
              <a:rPr lang="en-GB" sz="2800" dirty="0" smtClean="0">
                <a:latin typeface="Comic Sans MS" panose="030F0702030302020204" pitchFamily="66" charset="0"/>
              </a:rPr>
              <a:t>location.</a:t>
            </a:r>
          </a:p>
          <a:p>
            <a:pPr>
              <a:lnSpc>
                <a:spcPct val="90000"/>
              </a:lnSpc>
            </a:pPr>
            <a:endParaRPr lang="en-US" sz="2800" dirty="0">
              <a:latin typeface="Comic Sans MS" panose="030F0702030302020204" pitchFamily="66" charset="0"/>
            </a:endParaRPr>
          </a:p>
          <a:p>
            <a:pPr>
              <a:lnSpc>
                <a:spcPct val="90000"/>
              </a:lnSpc>
            </a:pPr>
            <a:endParaRPr lang="en-GB" sz="2800" dirty="0">
              <a:latin typeface="Comic Sans MS" panose="030F0702030302020204" pitchFamily="66" charset="0"/>
            </a:endParaRPr>
          </a:p>
          <a:p>
            <a:pPr>
              <a:lnSpc>
                <a:spcPct val="90000"/>
              </a:lnSpc>
            </a:pPr>
            <a:r>
              <a:rPr lang="en-GB" altLang="en-US" sz="2800" dirty="0" smtClean="0">
                <a:latin typeface="Comic Sans MS" panose="030F0702030302020204" pitchFamily="66" charset="0"/>
              </a:rPr>
              <a:t> </a:t>
            </a:r>
            <a:endParaRPr lang="en-GB" altLang="en-US" dirty="0"/>
          </a:p>
        </p:txBody>
      </p:sp>
    </p:spTree>
    <p:extLst>
      <p:ext uri="{BB962C8B-B14F-4D97-AF65-F5344CB8AC3E}">
        <p14:creationId xmlns:p14="http://schemas.microsoft.com/office/powerpoint/2010/main" val="28246835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1035" y="764704"/>
            <a:ext cx="7095212" cy="2308324"/>
          </a:xfrm>
          <a:prstGeom prst="rect">
            <a:avLst/>
          </a:prstGeom>
        </p:spPr>
        <p:txBody>
          <a:bodyPr wrap="none">
            <a:spAutoFit/>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Fake news and </a:t>
            </a:r>
          </a:p>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misinformation</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215970" y="1247107"/>
            <a:ext cx="184731" cy="341632"/>
          </a:xfrm>
          <a:prstGeom prst="rect">
            <a:avLst/>
          </a:prstGeom>
        </p:spPr>
        <p:txBody>
          <a:bodyPr wrap="none">
            <a:spAutoFit/>
          </a:bodyPr>
          <a:lstStyle/>
          <a:p>
            <a:pPr>
              <a:lnSpc>
                <a:spcPct val="90000"/>
              </a:lnSpc>
            </a:pPr>
            <a:endParaRPr lang="en-GB" altLang="en-US" dirty="0"/>
          </a:p>
        </p:txBody>
      </p:sp>
      <p:sp>
        <p:nvSpPr>
          <p:cNvPr id="3" name="Oval 2">
            <a:hlinkClick r:id="rId2"/>
          </p:cNvPr>
          <p:cNvSpPr/>
          <p:nvPr/>
        </p:nvSpPr>
        <p:spPr>
          <a:xfrm>
            <a:off x="1470964" y="4005064"/>
            <a:ext cx="6624736"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https://www.internetmatters.org/issues/fake-news-and-misinformation-advice-hub/</a:t>
            </a:r>
          </a:p>
        </p:txBody>
      </p:sp>
    </p:spTree>
    <p:extLst>
      <p:ext uri="{BB962C8B-B14F-4D97-AF65-F5344CB8AC3E}">
        <p14:creationId xmlns:p14="http://schemas.microsoft.com/office/powerpoint/2010/main" val="2119369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ommyinni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068960"/>
            <a:ext cx="4680520" cy="26276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5576" y="980728"/>
            <a:ext cx="7776864" cy="1754326"/>
          </a:xfrm>
          <a:prstGeom prst="rect">
            <a:avLst/>
          </a:prstGeom>
        </p:spPr>
        <p:txBody>
          <a:bodyPr wrap="square">
            <a:spAutoFit/>
          </a:bodyPr>
          <a:lstStyle/>
          <a:p>
            <a:pPr lvl="0" eaLnBrk="0" fontAlgn="base" hangingPunct="0">
              <a:spcBef>
                <a:spcPct val="0"/>
              </a:spcBef>
              <a:spcAft>
                <a:spcPct val="0"/>
              </a:spcAft>
            </a:pPr>
            <a:r>
              <a:rPr lang="en-US" altLang="en-US" sz="3600" b="1" dirty="0">
                <a:solidFill>
                  <a:srgbClr val="202124"/>
                </a:solidFill>
                <a:latin typeface="Comic Sans MS" panose="030F0702030302020204" pitchFamily="66" charset="0"/>
                <a:cs typeface="Arial" panose="020B0604020202020204" pitchFamily="34" charset="0"/>
              </a:rPr>
              <a:t>As of 2022, </a:t>
            </a:r>
            <a:r>
              <a:rPr lang="en-US" altLang="en-US" sz="3600" b="1" dirty="0" err="1">
                <a:solidFill>
                  <a:srgbClr val="202124"/>
                </a:solidFill>
                <a:latin typeface="Comic Sans MS" panose="030F0702030302020204" pitchFamily="66" charset="0"/>
                <a:cs typeface="Arial" panose="020B0604020202020204" pitchFamily="34" charset="0"/>
              </a:rPr>
              <a:t>TommyInnit</a:t>
            </a:r>
            <a:r>
              <a:rPr lang="en-US" altLang="en-US" sz="3600" b="1" dirty="0">
                <a:solidFill>
                  <a:srgbClr val="202124"/>
                </a:solidFill>
                <a:latin typeface="Comic Sans MS" panose="030F0702030302020204" pitchFamily="66" charset="0"/>
                <a:cs typeface="Arial" panose="020B0604020202020204" pitchFamily="34" charset="0"/>
              </a:rPr>
              <a:t> has an estimated net worth of </a:t>
            </a:r>
            <a:r>
              <a:rPr lang="en-US" altLang="en-US" sz="3600" b="1" dirty="0" smtClean="0">
                <a:solidFill>
                  <a:srgbClr val="202124"/>
                </a:solidFill>
                <a:latin typeface="Comic Sans MS" panose="030F0702030302020204" pitchFamily="66" charset="0"/>
                <a:cs typeface="Arial" panose="020B0604020202020204" pitchFamily="34" charset="0"/>
              </a:rPr>
              <a:t>£5 </a:t>
            </a:r>
            <a:r>
              <a:rPr lang="en-US" altLang="en-US" sz="3600" b="1" dirty="0">
                <a:solidFill>
                  <a:srgbClr val="202124"/>
                </a:solidFill>
                <a:latin typeface="Comic Sans MS" panose="030F0702030302020204" pitchFamily="66" charset="0"/>
                <a:cs typeface="Arial" panose="020B0604020202020204" pitchFamily="34" charset="0"/>
              </a:rPr>
              <a:t>million at just 17 years old. ...</a:t>
            </a:r>
            <a:endParaRPr lang="en-US" altLang="en-US" sz="3600" b="1" dirty="0">
              <a:solidFill>
                <a:srgbClr val="1A0DAB"/>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41146127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6645" y="764704"/>
            <a:ext cx="6664004" cy="2308324"/>
          </a:xfrm>
          <a:prstGeom prst="rect">
            <a:avLst/>
          </a:prstGeom>
        </p:spPr>
        <p:txBody>
          <a:bodyPr wrap="none">
            <a:spAutoFit/>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Inappropriate </a:t>
            </a:r>
          </a:p>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content</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215970" y="1247107"/>
            <a:ext cx="184731" cy="341632"/>
          </a:xfrm>
          <a:prstGeom prst="rect">
            <a:avLst/>
          </a:prstGeom>
        </p:spPr>
        <p:txBody>
          <a:bodyPr wrap="none">
            <a:spAutoFit/>
          </a:bodyPr>
          <a:lstStyle/>
          <a:p>
            <a:pPr>
              <a:lnSpc>
                <a:spcPct val="90000"/>
              </a:lnSpc>
            </a:pPr>
            <a:endParaRPr lang="en-GB" altLang="en-US" dirty="0"/>
          </a:p>
        </p:txBody>
      </p:sp>
    </p:spTree>
    <p:extLst>
      <p:ext uri="{BB962C8B-B14F-4D97-AF65-F5344CB8AC3E}">
        <p14:creationId xmlns:p14="http://schemas.microsoft.com/office/powerpoint/2010/main" val="14140158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3"/>
            <a:ext cx="9144000" cy="4608513"/>
          </a:xfrm>
          <a:prstGeom prst="rect">
            <a:avLst/>
          </a:prstGeom>
        </p:spPr>
      </p:pic>
      <p:sp>
        <p:nvSpPr>
          <p:cNvPr id="3" name="Oval 2">
            <a:hlinkClick r:id="rId3"/>
          </p:cNvPr>
          <p:cNvSpPr/>
          <p:nvPr/>
        </p:nvSpPr>
        <p:spPr>
          <a:xfrm>
            <a:off x="1979712" y="5301208"/>
            <a:ext cx="5472608" cy="1556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https://www.internetmatters.org/parental-controls/?gclid=EAIaIQobChMIku-S-MP_9QIVBurtCh3FjwdYEAAYASABEgLlZfD_BwE</a:t>
            </a:r>
          </a:p>
        </p:txBody>
      </p:sp>
    </p:spTree>
    <p:extLst>
      <p:ext uri="{BB962C8B-B14F-4D97-AF65-F5344CB8AC3E}">
        <p14:creationId xmlns:p14="http://schemas.microsoft.com/office/powerpoint/2010/main" val="1443895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836712"/>
            <a:ext cx="9167552" cy="4464496"/>
          </a:xfrm>
          <a:prstGeom prst="rect">
            <a:avLst/>
          </a:prstGeom>
        </p:spPr>
      </p:pic>
      <p:sp>
        <p:nvSpPr>
          <p:cNvPr id="3" name="Oval 2">
            <a:hlinkClick r:id="rId3"/>
          </p:cNvPr>
          <p:cNvSpPr/>
          <p:nvPr/>
        </p:nvSpPr>
        <p:spPr>
          <a:xfrm>
            <a:off x="1763688" y="5517232"/>
            <a:ext cx="5256584"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https://www.internetmatters.org/parental-controls/social-media/</a:t>
            </a:r>
          </a:p>
        </p:txBody>
      </p:sp>
    </p:spTree>
    <p:extLst>
      <p:ext uri="{BB962C8B-B14F-4D97-AF65-F5344CB8AC3E}">
        <p14:creationId xmlns:p14="http://schemas.microsoft.com/office/powerpoint/2010/main" val="18646531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052736"/>
            <a:ext cx="7920880" cy="2862322"/>
          </a:xfrm>
          <a:prstGeom prst="rect">
            <a:avLst/>
          </a:prstGeom>
        </p:spPr>
        <p:txBody>
          <a:bodyPr wrap="square">
            <a:spAutoFit/>
          </a:bodyPr>
          <a:lstStyle/>
          <a:p>
            <a:r>
              <a:rPr lang="en-GB" sz="3600" dirty="0">
                <a:latin typeface="Comic Sans MS" panose="030F0702030302020204" pitchFamily="66" charset="0"/>
              </a:rPr>
              <a:t>But, even </a:t>
            </a:r>
            <a:r>
              <a:rPr lang="en-GB" sz="3600" i="1" dirty="0">
                <a:latin typeface="Comic Sans MS" panose="030F0702030302020204" pitchFamily="66" charset="0"/>
              </a:rPr>
              <a:t>with </a:t>
            </a:r>
            <a:r>
              <a:rPr lang="en-GB" sz="3600" dirty="0">
                <a:latin typeface="Comic Sans MS" panose="030F0702030302020204" pitchFamily="66" charset="0"/>
              </a:rPr>
              <a:t>filters in place, children may </a:t>
            </a:r>
            <a:r>
              <a:rPr lang="en-GB" sz="3600" dirty="0" smtClean="0">
                <a:latin typeface="Comic Sans MS" panose="030F0702030302020204" pitchFamily="66" charset="0"/>
              </a:rPr>
              <a:t>still encounter </a:t>
            </a:r>
            <a:r>
              <a:rPr lang="en-GB" sz="3600" dirty="0">
                <a:latin typeface="Comic Sans MS" panose="030F0702030302020204" pitchFamily="66" charset="0"/>
              </a:rPr>
              <a:t>content that concerns them. Establish</a:t>
            </a:r>
          </a:p>
          <a:p>
            <a:r>
              <a:rPr lang="en-GB" sz="3600" dirty="0">
                <a:latin typeface="Comic Sans MS" panose="030F0702030302020204" pitchFamily="66" charset="0"/>
              </a:rPr>
              <a:t>a ‘no blame’ culture </a:t>
            </a:r>
            <a:r>
              <a:rPr lang="en-GB" sz="3600" dirty="0" smtClean="0">
                <a:latin typeface="Comic Sans MS" panose="030F0702030302020204" pitchFamily="66" charset="0"/>
              </a:rPr>
              <a:t>so your child feels </a:t>
            </a:r>
            <a:r>
              <a:rPr lang="en-GB" sz="3600" dirty="0">
                <a:latin typeface="Comic Sans MS" panose="030F0702030302020204" pitchFamily="66" charset="0"/>
              </a:rPr>
              <a:t>they </a:t>
            </a:r>
            <a:r>
              <a:rPr lang="en-GB" sz="3600" dirty="0" smtClean="0">
                <a:latin typeface="Comic Sans MS" panose="030F0702030302020204" pitchFamily="66" charset="0"/>
              </a:rPr>
              <a:t>can talk to you.</a:t>
            </a:r>
            <a:endParaRPr lang="en-GB" sz="3600" dirty="0">
              <a:latin typeface="Comic Sans MS" panose="030F0702030302020204" pitchFamily="66" charset="0"/>
            </a:endParaRPr>
          </a:p>
        </p:txBody>
      </p:sp>
    </p:spTree>
    <p:extLst>
      <p:ext uri="{BB962C8B-B14F-4D97-AF65-F5344CB8AC3E}">
        <p14:creationId xmlns:p14="http://schemas.microsoft.com/office/powerpoint/2010/main" val="28642792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00" y="1143514"/>
            <a:ext cx="9136400" cy="4667773"/>
          </a:xfrm>
          <a:prstGeom prst="rect">
            <a:avLst/>
          </a:prstGeom>
        </p:spPr>
      </p:pic>
    </p:spTree>
    <p:extLst>
      <p:ext uri="{BB962C8B-B14F-4D97-AF65-F5344CB8AC3E}">
        <p14:creationId xmlns:p14="http://schemas.microsoft.com/office/powerpoint/2010/main" val="9592450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43" t="1478" r="1186" b="2479"/>
          <a:stretch/>
        </p:blipFill>
        <p:spPr>
          <a:xfrm>
            <a:off x="0" y="1052735"/>
            <a:ext cx="9180512" cy="4972777"/>
          </a:xfrm>
          <a:prstGeom prst="rect">
            <a:avLst/>
          </a:prstGeom>
        </p:spPr>
      </p:pic>
    </p:spTree>
    <p:extLst>
      <p:ext uri="{BB962C8B-B14F-4D97-AF65-F5344CB8AC3E}">
        <p14:creationId xmlns:p14="http://schemas.microsoft.com/office/powerpoint/2010/main" val="9380097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8229600" cy="1143000"/>
          </a:xfrm>
        </p:spPr>
        <p:txBody>
          <a:bodyPr>
            <a:normAutofit fontScale="90000"/>
          </a:bodyPr>
          <a:lstStyle/>
          <a:p>
            <a:r>
              <a:rPr lang="en-US" dirty="0" smtClean="0">
                <a:latin typeface="Comic Sans MS" panose="030F0702030302020204" pitchFamily="66" charset="0"/>
              </a:rPr>
              <a:t/>
            </a:r>
            <a:br>
              <a:rPr lang="en-US" dirty="0" smtClean="0">
                <a:latin typeface="Comic Sans MS" panose="030F0702030302020204" pitchFamily="66" charset="0"/>
              </a:rPr>
            </a:br>
            <a:r>
              <a:rPr lang="en-US" dirty="0" smtClean="0">
                <a:latin typeface="Comic Sans MS" panose="030F0702030302020204" pitchFamily="66" charset="0"/>
              </a:rPr>
              <a:t/>
            </a:r>
            <a:br>
              <a:rPr lang="en-US" dirty="0" smtClean="0">
                <a:latin typeface="Comic Sans MS" panose="030F0702030302020204" pitchFamily="66" charset="0"/>
              </a:rPr>
            </a:br>
            <a:r>
              <a:rPr lang="en-US" dirty="0" smtClean="0">
                <a:latin typeface="Comic Sans MS" panose="030F0702030302020204" pitchFamily="66" charset="0"/>
              </a:rPr>
              <a:t>Child friendly search engines</a:t>
            </a:r>
            <a:br>
              <a:rPr lang="en-US" dirty="0" smtClean="0">
                <a:latin typeface="Comic Sans MS" panose="030F0702030302020204" pitchFamily="66" charset="0"/>
              </a:rPr>
            </a:br>
            <a:r>
              <a:rPr lang="en-US" dirty="0" smtClean="0"/>
              <a:t/>
            </a:r>
            <a:br>
              <a:rPr lang="en-US" dirty="0" smtClean="0"/>
            </a:br>
            <a:endParaRPr lang="en-GB" dirty="0"/>
          </a:p>
        </p:txBody>
      </p:sp>
      <p:sp>
        <p:nvSpPr>
          <p:cNvPr id="4" name="Title 1"/>
          <p:cNvSpPr txBox="1">
            <a:spLocks/>
          </p:cNvSpPr>
          <p:nvPr/>
        </p:nvSpPr>
        <p:spPr>
          <a:xfrm>
            <a:off x="457200"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b="1" dirty="0" smtClean="0">
              <a:solidFill>
                <a:srgbClr val="FF0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611561" y="1622381"/>
            <a:ext cx="3320790" cy="2094652"/>
          </a:xfrm>
          <a:prstGeom prst="rect">
            <a:avLst/>
          </a:prstGeom>
        </p:spPr>
      </p:pic>
      <p:pic>
        <p:nvPicPr>
          <p:cNvPr id="5" name="Picture 4"/>
          <p:cNvPicPr>
            <a:picLocks noChangeAspect="1"/>
          </p:cNvPicPr>
          <p:nvPr/>
        </p:nvPicPr>
        <p:blipFill>
          <a:blip r:embed="rId3"/>
          <a:stretch>
            <a:fillRect/>
          </a:stretch>
        </p:blipFill>
        <p:spPr>
          <a:xfrm>
            <a:off x="4355976" y="1622381"/>
            <a:ext cx="4330824" cy="2288132"/>
          </a:xfrm>
          <a:prstGeom prst="rect">
            <a:avLst/>
          </a:prstGeom>
        </p:spPr>
      </p:pic>
    </p:spTree>
    <p:extLst>
      <p:ext uri="{BB962C8B-B14F-4D97-AF65-F5344CB8AC3E}">
        <p14:creationId xmlns:p14="http://schemas.microsoft.com/office/powerpoint/2010/main" val="19491456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276872"/>
            <a:ext cx="8229600" cy="1143000"/>
          </a:xfrm>
        </p:spPr>
        <p:txBody>
          <a:bodyPr>
            <a:normAutofit fontScale="90000"/>
          </a:bodyPr>
          <a:lstStyle/>
          <a:p>
            <a:r>
              <a:rPr lang="en-US" dirty="0" smtClean="0">
                <a:latin typeface="Comic Sans MS" panose="030F0702030302020204" pitchFamily="66" charset="0"/>
              </a:rPr>
              <a:t>Copyright free images</a:t>
            </a:r>
            <a:br>
              <a:rPr lang="en-US" dirty="0" smtClean="0">
                <a:latin typeface="Comic Sans MS" panose="030F0702030302020204" pitchFamily="66" charset="0"/>
              </a:rPr>
            </a:br>
            <a:r>
              <a:rPr lang="en-US" dirty="0" smtClean="0">
                <a:latin typeface="Comic Sans MS" panose="030F0702030302020204" pitchFamily="66" charset="0"/>
              </a:rPr>
              <a:t/>
            </a:r>
            <a:br>
              <a:rPr lang="en-US" dirty="0" smtClean="0">
                <a:latin typeface="Comic Sans MS" panose="030F0702030302020204" pitchFamily="66" charset="0"/>
              </a:rPr>
            </a:br>
            <a:r>
              <a:rPr lang="en-US" dirty="0" smtClean="0">
                <a:latin typeface="Comic Sans MS" panose="030F0702030302020204" pitchFamily="66" charset="0"/>
              </a:rPr>
              <a:t/>
            </a:r>
            <a:br>
              <a:rPr lang="en-US" dirty="0" smtClean="0">
                <a:latin typeface="Comic Sans MS" panose="030F0702030302020204" pitchFamily="66" charset="0"/>
              </a:rPr>
            </a:br>
            <a:r>
              <a:rPr lang="en-US" dirty="0" smtClean="0"/>
              <a:t/>
            </a:r>
            <a:br>
              <a:rPr lang="en-US" dirty="0" smtClean="0"/>
            </a:br>
            <a:endParaRPr lang="en-GB" dirty="0"/>
          </a:p>
        </p:txBody>
      </p:sp>
      <p:sp>
        <p:nvSpPr>
          <p:cNvPr id="4" name="Title 1"/>
          <p:cNvSpPr txBox="1">
            <a:spLocks/>
          </p:cNvSpPr>
          <p:nvPr/>
        </p:nvSpPr>
        <p:spPr>
          <a:xfrm>
            <a:off x="457200"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b="1" dirty="0" smtClean="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11791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8679"/>
            <a:ext cx="9144000" cy="4061587"/>
          </a:xfrm>
          <a:prstGeom prst="rect">
            <a:avLst/>
          </a:prstGeom>
        </p:spPr>
      </p:pic>
      <p:sp>
        <p:nvSpPr>
          <p:cNvPr id="3" name="Oval 2">
            <a:hlinkClick r:id="rId3"/>
          </p:cNvPr>
          <p:cNvSpPr/>
          <p:nvPr/>
        </p:nvSpPr>
        <p:spPr>
          <a:xfrm>
            <a:off x="2051720" y="5085184"/>
            <a:ext cx="4536504"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https://www.lego.com/en-gb/kids</a:t>
            </a:r>
          </a:p>
        </p:txBody>
      </p:sp>
    </p:spTree>
    <p:extLst>
      <p:ext uri="{BB962C8B-B14F-4D97-AF65-F5344CB8AC3E}">
        <p14:creationId xmlns:p14="http://schemas.microsoft.com/office/powerpoint/2010/main" val="15420202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64704"/>
            <a:ext cx="9144000" cy="4644571"/>
          </a:xfrm>
          <a:prstGeom prst="rect">
            <a:avLst/>
          </a:prstGeom>
        </p:spPr>
      </p:pic>
      <p:sp>
        <p:nvSpPr>
          <p:cNvPr id="5" name="Oval 4">
            <a:hlinkClick r:id="rId3"/>
          </p:cNvPr>
          <p:cNvSpPr/>
          <p:nvPr/>
        </p:nvSpPr>
        <p:spPr>
          <a:xfrm>
            <a:off x="2771800" y="5661248"/>
            <a:ext cx="3600400"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https://eephonesmart.co.uk/about/</a:t>
            </a:r>
          </a:p>
        </p:txBody>
      </p:sp>
    </p:spTree>
    <p:extLst>
      <p:ext uri="{BB962C8B-B14F-4D97-AF65-F5344CB8AC3E}">
        <p14:creationId xmlns:p14="http://schemas.microsoft.com/office/powerpoint/2010/main" val="2780958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4169" y="2387042"/>
            <a:ext cx="3414056" cy="1973751"/>
          </a:xfrm>
          <a:prstGeom prst="rect">
            <a:avLst/>
          </a:prstGeom>
        </p:spPr>
      </p:pic>
      <p:pic>
        <p:nvPicPr>
          <p:cNvPr id="3" name="Picture 2"/>
          <p:cNvPicPr>
            <a:picLocks noChangeAspect="1"/>
          </p:cNvPicPr>
          <p:nvPr/>
        </p:nvPicPr>
        <p:blipFill>
          <a:blip r:embed="rId3"/>
          <a:stretch>
            <a:fillRect/>
          </a:stretch>
        </p:blipFill>
        <p:spPr>
          <a:xfrm>
            <a:off x="153761" y="84434"/>
            <a:ext cx="2474023" cy="2291246"/>
          </a:xfrm>
          <a:prstGeom prst="rect">
            <a:avLst/>
          </a:prstGeom>
        </p:spPr>
      </p:pic>
      <p:pic>
        <p:nvPicPr>
          <p:cNvPr id="4" name="Picture 3"/>
          <p:cNvPicPr>
            <a:picLocks noChangeAspect="1"/>
          </p:cNvPicPr>
          <p:nvPr/>
        </p:nvPicPr>
        <p:blipFill>
          <a:blip r:embed="rId4"/>
          <a:stretch>
            <a:fillRect/>
          </a:stretch>
        </p:blipFill>
        <p:spPr>
          <a:xfrm>
            <a:off x="3313880" y="-132721"/>
            <a:ext cx="2544865" cy="2412664"/>
          </a:xfrm>
          <a:prstGeom prst="rect">
            <a:avLst/>
          </a:prstGeom>
        </p:spPr>
      </p:pic>
      <p:pic>
        <p:nvPicPr>
          <p:cNvPr id="5" name="Picture 4"/>
          <p:cNvPicPr>
            <a:picLocks noChangeAspect="1"/>
          </p:cNvPicPr>
          <p:nvPr/>
        </p:nvPicPr>
        <p:blipFill>
          <a:blip r:embed="rId5"/>
          <a:stretch>
            <a:fillRect/>
          </a:stretch>
        </p:blipFill>
        <p:spPr>
          <a:xfrm>
            <a:off x="6566037" y="4370587"/>
            <a:ext cx="2480964" cy="2416018"/>
          </a:xfrm>
          <a:prstGeom prst="rect">
            <a:avLst/>
          </a:prstGeom>
        </p:spPr>
      </p:pic>
      <p:pic>
        <p:nvPicPr>
          <p:cNvPr id="6" name="Picture 5"/>
          <p:cNvPicPr>
            <a:picLocks noChangeAspect="1"/>
          </p:cNvPicPr>
          <p:nvPr/>
        </p:nvPicPr>
        <p:blipFill>
          <a:blip r:embed="rId6"/>
          <a:stretch>
            <a:fillRect/>
          </a:stretch>
        </p:blipFill>
        <p:spPr>
          <a:xfrm>
            <a:off x="3563888" y="4486932"/>
            <a:ext cx="2471668" cy="2249851"/>
          </a:xfrm>
          <a:prstGeom prst="rect">
            <a:avLst/>
          </a:prstGeom>
        </p:spPr>
      </p:pic>
      <p:pic>
        <p:nvPicPr>
          <p:cNvPr id="7" name="Picture 6"/>
          <p:cNvPicPr>
            <a:picLocks noChangeAspect="1"/>
          </p:cNvPicPr>
          <p:nvPr/>
        </p:nvPicPr>
        <p:blipFill>
          <a:blip r:embed="rId7"/>
          <a:stretch>
            <a:fillRect/>
          </a:stretch>
        </p:blipFill>
        <p:spPr>
          <a:xfrm>
            <a:off x="146297" y="4437112"/>
            <a:ext cx="2481487" cy="2349493"/>
          </a:xfrm>
          <a:prstGeom prst="rect">
            <a:avLst/>
          </a:prstGeom>
        </p:spPr>
      </p:pic>
      <p:pic>
        <p:nvPicPr>
          <p:cNvPr id="8" name="Picture 7"/>
          <p:cNvPicPr>
            <a:picLocks noChangeAspect="1"/>
          </p:cNvPicPr>
          <p:nvPr/>
        </p:nvPicPr>
        <p:blipFill rotWithShape="1">
          <a:blip r:embed="rId8"/>
          <a:srcRect t="2697"/>
          <a:stretch/>
        </p:blipFill>
        <p:spPr>
          <a:xfrm>
            <a:off x="6601398" y="45698"/>
            <a:ext cx="2512961" cy="2393289"/>
          </a:xfrm>
          <a:prstGeom prst="rect">
            <a:avLst/>
          </a:prstGeom>
        </p:spPr>
      </p:pic>
    </p:spTree>
    <p:extLst>
      <p:ext uri="{BB962C8B-B14F-4D97-AF65-F5344CB8AC3E}">
        <p14:creationId xmlns:p14="http://schemas.microsoft.com/office/powerpoint/2010/main" val="36333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 y="908720"/>
            <a:ext cx="9143730" cy="5139007"/>
          </a:xfrm>
          <a:prstGeom prst="rect">
            <a:avLst/>
          </a:prstGeom>
        </p:spPr>
      </p:pic>
    </p:spTree>
    <p:extLst>
      <p:ext uri="{BB962C8B-B14F-4D97-AF65-F5344CB8AC3E}">
        <p14:creationId xmlns:p14="http://schemas.microsoft.com/office/powerpoint/2010/main" val="36811099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48" y="1052736"/>
            <a:ext cx="9139051" cy="4822111"/>
          </a:xfrm>
          <a:prstGeom prst="rect">
            <a:avLst/>
          </a:prstGeom>
        </p:spPr>
      </p:pic>
    </p:spTree>
    <p:extLst>
      <p:ext uri="{BB962C8B-B14F-4D97-AF65-F5344CB8AC3E}">
        <p14:creationId xmlns:p14="http://schemas.microsoft.com/office/powerpoint/2010/main" val="27789539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6" y="1052736"/>
            <a:ext cx="9147056" cy="4983942"/>
          </a:xfrm>
          <a:prstGeom prst="rect">
            <a:avLst/>
          </a:prstGeom>
        </p:spPr>
      </p:pic>
    </p:spTree>
    <p:extLst>
      <p:ext uri="{BB962C8B-B14F-4D97-AF65-F5344CB8AC3E}">
        <p14:creationId xmlns:p14="http://schemas.microsoft.com/office/powerpoint/2010/main" val="20604912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80728"/>
            <a:ext cx="9144000" cy="4823374"/>
          </a:xfrm>
          <a:prstGeom prst="rect">
            <a:avLst/>
          </a:prstGeom>
        </p:spPr>
      </p:pic>
    </p:spTree>
    <p:extLst>
      <p:ext uri="{BB962C8B-B14F-4D97-AF65-F5344CB8AC3E}">
        <p14:creationId xmlns:p14="http://schemas.microsoft.com/office/powerpoint/2010/main" val="42675659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48" y="764704"/>
            <a:ext cx="9154448" cy="5477326"/>
          </a:xfrm>
          <a:prstGeom prst="rect">
            <a:avLst/>
          </a:prstGeom>
        </p:spPr>
      </p:pic>
    </p:spTree>
    <p:extLst>
      <p:ext uri="{BB962C8B-B14F-4D97-AF65-F5344CB8AC3E}">
        <p14:creationId xmlns:p14="http://schemas.microsoft.com/office/powerpoint/2010/main" val="18990010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44000" cy="4960534"/>
          </a:xfrm>
          <a:prstGeom prst="rect">
            <a:avLst/>
          </a:prstGeom>
        </p:spPr>
      </p:pic>
    </p:spTree>
    <p:extLst>
      <p:ext uri="{BB962C8B-B14F-4D97-AF65-F5344CB8AC3E}">
        <p14:creationId xmlns:p14="http://schemas.microsoft.com/office/powerpoint/2010/main" val="17585107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Title 1"/>
          <p:cNvSpPr txBox="1">
            <a:spLocks/>
          </p:cNvSpPr>
          <p:nvPr/>
        </p:nvSpPr>
        <p:spPr>
          <a:xfrm>
            <a:off x="457200" y="234888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b="1" dirty="0" smtClean="0">
              <a:solidFill>
                <a:srgbClr val="FF0000"/>
              </a:solidFill>
              <a:effectLst>
                <a:outerShdw blurRad="38100" dist="38100" dir="2700000" algn="tl">
                  <a:srgbClr val="000000">
                    <a:alpha val="43137"/>
                  </a:srgbClr>
                </a:outerShdw>
              </a:effectLst>
            </a:endParaRPr>
          </a:p>
          <a:p>
            <a:r>
              <a:rPr lang="en-GB" b="1" dirty="0" smtClean="0">
                <a:solidFill>
                  <a:srgbClr val="FF0000"/>
                </a:solidFill>
                <a:effectLst>
                  <a:outerShdw blurRad="38100" dist="38100" dir="2700000" algn="tl">
                    <a:srgbClr val="000000">
                      <a:alpha val="43137"/>
                    </a:srgbClr>
                  </a:outerShdw>
                </a:effectLst>
                <a:hlinkClick r:id="rId2"/>
              </a:rPr>
              <a:t>Our Website</a:t>
            </a:r>
            <a:endParaRPr lang="en-GB" dirty="0"/>
          </a:p>
        </p:txBody>
      </p:sp>
    </p:spTree>
    <p:extLst>
      <p:ext uri="{BB962C8B-B14F-4D97-AF65-F5344CB8AC3E}">
        <p14:creationId xmlns:p14="http://schemas.microsoft.com/office/powerpoint/2010/main" val="2001022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59" t="5911" r="4919" b="34976"/>
          <a:stretch/>
        </p:blipFill>
        <p:spPr>
          <a:xfrm>
            <a:off x="532021" y="4365104"/>
            <a:ext cx="8543749" cy="1512168"/>
          </a:xfrm>
          <a:prstGeom prst="rect">
            <a:avLst/>
          </a:prstGeom>
        </p:spPr>
      </p:pic>
      <p:pic>
        <p:nvPicPr>
          <p:cNvPr id="3" name="Picture 2"/>
          <p:cNvPicPr>
            <a:picLocks noChangeAspect="1"/>
          </p:cNvPicPr>
          <p:nvPr/>
        </p:nvPicPr>
        <p:blipFill>
          <a:blip r:embed="rId3"/>
          <a:stretch>
            <a:fillRect/>
          </a:stretch>
        </p:blipFill>
        <p:spPr>
          <a:xfrm>
            <a:off x="1115616" y="548680"/>
            <a:ext cx="7376561" cy="3365081"/>
          </a:xfrm>
          <a:prstGeom prst="rect">
            <a:avLst/>
          </a:prstGeom>
        </p:spPr>
      </p:pic>
    </p:spTree>
    <p:extLst>
      <p:ext uri="{BB962C8B-B14F-4D97-AF65-F5344CB8AC3E}">
        <p14:creationId xmlns:p14="http://schemas.microsoft.com/office/powerpoint/2010/main" val="12902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19" t="23348" r="7058"/>
          <a:stretch/>
        </p:blipFill>
        <p:spPr>
          <a:xfrm>
            <a:off x="899592" y="188640"/>
            <a:ext cx="5832648" cy="4018878"/>
          </a:xfrm>
          <a:prstGeom prst="rect">
            <a:avLst/>
          </a:prstGeom>
        </p:spPr>
      </p:pic>
      <p:pic>
        <p:nvPicPr>
          <p:cNvPr id="3" name="Picture 2"/>
          <p:cNvPicPr>
            <a:picLocks noChangeAspect="1"/>
          </p:cNvPicPr>
          <p:nvPr/>
        </p:nvPicPr>
        <p:blipFill rotWithShape="1">
          <a:blip r:embed="rId3"/>
          <a:srcRect l="792" t="6749" r="1618"/>
          <a:stretch/>
        </p:blipFill>
        <p:spPr>
          <a:xfrm>
            <a:off x="899592" y="4079716"/>
            <a:ext cx="5832648" cy="1989769"/>
          </a:xfrm>
          <a:prstGeom prst="rect">
            <a:avLst/>
          </a:prstGeom>
        </p:spPr>
      </p:pic>
      <p:pic>
        <p:nvPicPr>
          <p:cNvPr id="4" name="Picture 3"/>
          <p:cNvPicPr>
            <a:picLocks noChangeAspect="1"/>
          </p:cNvPicPr>
          <p:nvPr/>
        </p:nvPicPr>
        <p:blipFill rotWithShape="1">
          <a:blip r:embed="rId2"/>
          <a:srcRect b="95104"/>
          <a:stretch/>
        </p:blipFill>
        <p:spPr>
          <a:xfrm>
            <a:off x="754143" y="6309320"/>
            <a:ext cx="6508044" cy="256701"/>
          </a:xfrm>
          <a:prstGeom prst="rect">
            <a:avLst/>
          </a:prstGeom>
        </p:spPr>
      </p:pic>
      <p:pic>
        <p:nvPicPr>
          <p:cNvPr id="5" name="Picture 4"/>
          <p:cNvPicPr>
            <a:picLocks noChangeAspect="1"/>
          </p:cNvPicPr>
          <p:nvPr/>
        </p:nvPicPr>
        <p:blipFill>
          <a:blip r:embed="rId4"/>
          <a:stretch>
            <a:fillRect/>
          </a:stretch>
        </p:blipFill>
        <p:spPr>
          <a:xfrm>
            <a:off x="7020272" y="188640"/>
            <a:ext cx="1012104" cy="751411"/>
          </a:xfrm>
          <a:prstGeom prst="rect">
            <a:avLst/>
          </a:prstGeom>
        </p:spPr>
      </p:pic>
      <p:pic>
        <p:nvPicPr>
          <p:cNvPr id="6" name="Picture 5"/>
          <p:cNvPicPr>
            <a:picLocks noChangeAspect="1"/>
          </p:cNvPicPr>
          <p:nvPr/>
        </p:nvPicPr>
        <p:blipFill>
          <a:blip r:embed="rId5"/>
          <a:stretch>
            <a:fillRect/>
          </a:stretch>
        </p:blipFill>
        <p:spPr>
          <a:xfrm>
            <a:off x="7020272" y="1071590"/>
            <a:ext cx="1051651" cy="685859"/>
          </a:xfrm>
          <a:prstGeom prst="rect">
            <a:avLst/>
          </a:prstGeom>
        </p:spPr>
      </p:pic>
      <p:pic>
        <p:nvPicPr>
          <p:cNvPr id="7" name="Picture 6"/>
          <p:cNvPicPr>
            <a:picLocks noChangeAspect="1"/>
          </p:cNvPicPr>
          <p:nvPr/>
        </p:nvPicPr>
        <p:blipFill rotWithShape="1">
          <a:blip r:embed="rId6"/>
          <a:srcRect b="5744"/>
          <a:stretch/>
        </p:blipFill>
        <p:spPr>
          <a:xfrm>
            <a:off x="7057652" y="1843323"/>
            <a:ext cx="964736" cy="793589"/>
          </a:xfrm>
          <a:prstGeom prst="rect">
            <a:avLst/>
          </a:prstGeom>
        </p:spPr>
      </p:pic>
      <p:pic>
        <p:nvPicPr>
          <p:cNvPr id="8" name="Picture 7"/>
          <p:cNvPicPr>
            <a:picLocks noChangeAspect="1"/>
          </p:cNvPicPr>
          <p:nvPr/>
        </p:nvPicPr>
        <p:blipFill>
          <a:blip r:embed="rId7"/>
          <a:stretch>
            <a:fillRect/>
          </a:stretch>
        </p:blipFill>
        <p:spPr>
          <a:xfrm>
            <a:off x="7032884" y="2724147"/>
            <a:ext cx="1014271" cy="791626"/>
          </a:xfrm>
          <a:prstGeom prst="rect">
            <a:avLst/>
          </a:prstGeom>
        </p:spPr>
      </p:pic>
      <p:pic>
        <p:nvPicPr>
          <p:cNvPr id="9" name="Picture 8"/>
          <p:cNvPicPr>
            <a:picLocks noChangeAspect="1"/>
          </p:cNvPicPr>
          <p:nvPr/>
        </p:nvPicPr>
        <p:blipFill>
          <a:blip r:embed="rId8"/>
          <a:stretch>
            <a:fillRect/>
          </a:stretch>
        </p:blipFill>
        <p:spPr>
          <a:xfrm>
            <a:off x="7057652" y="3637012"/>
            <a:ext cx="1023985" cy="880120"/>
          </a:xfrm>
          <a:prstGeom prst="rect">
            <a:avLst/>
          </a:prstGeom>
        </p:spPr>
      </p:pic>
    </p:spTree>
    <p:extLst>
      <p:ext uri="{BB962C8B-B14F-4D97-AF65-F5344CB8AC3E}">
        <p14:creationId xmlns:p14="http://schemas.microsoft.com/office/powerpoint/2010/main" val="400071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88640"/>
            <a:ext cx="8782999" cy="4248472"/>
          </a:xfrm>
          <a:prstGeom prst="rect">
            <a:avLst/>
          </a:prstGeom>
        </p:spPr>
      </p:pic>
      <p:sp>
        <p:nvSpPr>
          <p:cNvPr id="6" name="Rectangle 5"/>
          <p:cNvSpPr/>
          <p:nvPr/>
        </p:nvSpPr>
        <p:spPr>
          <a:xfrm>
            <a:off x="-108520" y="5013176"/>
            <a:ext cx="9361040" cy="461665"/>
          </a:xfrm>
          <a:prstGeom prst="rect">
            <a:avLst/>
          </a:prstGeom>
        </p:spPr>
        <p:txBody>
          <a:bodyPr wrap="square">
            <a:spAutoFit/>
          </a:bodyPr>
          <a:lstStyle/>
          <a:p>
            <a:r>
              <a:rPr lang="en-GB" sz="2400" dirty="0">
                <a:latin typeface="Comic Sans MS" panose="030F0702030302020204" pitchFamily="66" charset="0"/>
              </a:rPr>
              <a:t>Three-quarters of children have a social media profile by age 12</a:t>
            </a:r>
          </a:p>
        </p:txBody>
      </p:sp>
    </p:spTree>
    <p:extLst>
      <p:ext uri="{BB962C8B-B14F-4D97-AF65-F5344CB8AC3E}">
        <p14:creationId xmlns:p14="http://schemas.microsoft.com/office/powerpoint/2010/main" val="2753865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5732</TotalTime>
  <Words>1129</Words>
  <Application>Microsoft Office PowerPoint</Application>
  <PresentationFormat>On-screen Show (4:3)</PresentationFormat>
  <Paragraphs>139</Paragraphs>
  <Slides>66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Comic Sans MS</vt:lpstr>
      <vt:lpstr>NSPCC-Regular</vt:lpstr>
      <vt:lpstr>NSPCC-Semibold</vt:lpstr>
      <vt:lpstr>Tenso-Regular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Child friendly search engines  </vt:lpstr>
      <vt:lpstr>Copyright free images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Shakh</dc:creator>
  <cp:lastModifiedBy>Beth Hunter</cp:lastModifiedBy>
  <cp:revision>138</cp:revision>
  <dcterms:created xsi:type="dcterms:W3CDTF">2013-09-20T12:02:52Z</dcterms:created>
  <dcterms:modified xsi:type="dcterms:W3CDTF">2022-03-02T12:37:07Z</dcterms:modified>
</cp:coreProperties>
</file>